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256" r:id="rId5"/>
    <p:sldId id="6707" r:id="rId6"/>
    <p:sldId id="2146847489" r:id="rId7"/>
    <p:sldId id="6726" r:id="rId8"/>
    <p:sldId id="2146847486" r:id="rId9"/>
    <p:sldId id="2146847487" r:id="rId10"/>
    <p:sldId id="6740" r:id="rId11"/>
    <p:sldId id="2146847490" r:id="rId12"/>
    <p:sldId id="6743" r:id="rId13"/>
    <p:sldId id="2146847491" r:id="rId14"/>
    <p:sldId id="6744" r:id="rId15"/>
    <p:sldId id="2146847476" r:id="rId16"/>
    <p:sldId id="6745" r:id="rId17"/>
    <p:sldId id="2146847480" r:id="rId18"/>
    <p:sldId id="2146847488" r:id="rId19"/>
    <p:sldId id="2146847493" r:id="rId20"/>
    <p:sldId id="2146847494" r:id="rId21"/>
    <p:sldId id="6742" r:id="rId22"/>
    <p:sldId id="6746" r:id="rId23"/>
    <p:sldId id="6747" r:id="rId24"/>
    <p:sldId id="2146847477" r:id="rId25"/>
    <p:sldId id="6748" r:id="rId26"/>
    <p:sldId id="2146847485" r:id="rId27"/>
    <p:sldId id="2146847492" r:id="rId28"/>
    <p:sldId id="2146847478" r:id="rId29"/>
    <p:sldId id="2146847479" r:id="rId30"/>
    <p:sldId id="262" r:id="rId31"/>
  </p:sldIdLst>
  <p:sldSz cx="12192000" cy="6858000"/>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547"/>
    <a:srgbClr val="00AE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75783" autoAdjust="0"/>
  </p:normalViewPr>
  <p:slideViewPr>
    <p:cSldViewPr snapToGrid="0">
      <p:cViewPr varScale="1">
        <p:scale>
          <a:sx n="48" d="100"/>
          <a:sy n="48" d="100"/>
        </p:scale>
        <p:origin x="1372"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04390A-136C-4D9D-AB4C-612502D3799D}"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GB"/>
        </a:p>
      </dgm:t>
    </dgm:pt>
    <dgm:pt modelId="{407773B7-57CF-421B-9DCB-E5136058771D}">
      <dgm:prSet phldrT="[Text]" phldr="0" custT="1"/>
      <dgm:spPr>
        <a:solidFill>
          <a:srgbClr val="00AED9"/>
        </a:solidFill>
      </dgm:spPr>
      <dgm:t>
        <a:bodyPr/>
        <a:lstStyle/>
        <a:p>
          <a:r>
            <a:rPr lang="en-GB" sz="2800" dirty="0">
              <a:solidFill>
                <a:schemeClr val="tx1"/>
              </a:solidFill>
              <a:latin typeface="Arial" panose="020B0604020202020204" pitchFamily="34" charset="0"/>
              <a:cs typeface="Arial" panose="020B0604020202020204" pitchFamily="34" charset="0"/>
            </a:rPr>
            <a:t>NHS England</a:t>
          </a:r>
        </a:p>
      </dgm:t>
    </dgm:pt>
    <dgm:pt modelId="{076D30D0-A315-45FA-9252-A5FB17C0FF2B}" type="parTrans" cxnId="{27582DDC-8B29-4198-B42B-65458E6C2361}">
      <dgm:prSet/>
      <dgm:spPr/>
      <dgm:t>
        <a:bodyPr/>
        <a:lstStyle/>
        <a:p>
          <a:endParaRPr lang="en-GB"/>
        </a:p>
      </dgm:t>
    </dgm:pt>
    <dgm:pt modelId="{EA5CF1AC-CF0F-4FE1-ABDB-B50B2C75FCA6}" type="sibTrans" cxnId="{27582DDC-8B29-4198-B42B-65458E6C2361}">
      <dgm:prSet/>
      <dgm:spPr/>
      <dgm:t>
        <a:bodyPr/>
        <a:lstStyle/>
        <a:p>
          <a:endParaRPr lang="en-GB"/>
        </a:p>
      </dgm:t>
    </dgm:pt>
    <dgm:pt modelId="{B5B8966E-F140-42B4-B847-15DB8097C1F7}">
      <dgm:prSet phldrT="[Text]" phldr="0" custT="1"/>
      <dgm:spPr/>
      <dgm:t>
        <a:bodyPr/>
        <a:lstStyle/>
        <a:p>
          <a:r>
            <a:rPr lang="en-GB" sz="2800" dirty="0">
              <a:solidFill>
                <a:schemeClr val="tx1"/>
              </a:solidFill>
            </a:rPr>
            <a:t>Annual Allocation to ICBs</a:t>
          </a:r>
        </a:p>
      </dgm:t>
    </dgm:pt>
    <dgm:pt modelId="{A7224FFE-45D0-4716-A263-4E0489EBC5BE}" type="parTrans" cxnId="{5D9E39E3-B3C2-4E0A-8658-EECA8E069FCF}">
      <dgm:prSet/>
      <dgm:spPr/>
      <dgm:t>
        <a:bodyPr/>
        <a:lstStyle/>
        <a:p>
          <a:endParaRPr lang="en-GB"/>
        </a:p>
      </dgm:t>
    </dgm:pt>
    <dgm:pt modelId="{DC76F573-650D-4467-BAE2-DA1D62819003}" type="sibTrans" cxnId="{5D9E39E3-B3C2-4E0A-8658-EECA8E069FCF}">
      <dgm:prSet/>
      <dgm:spPr/>
      <dgm:t>
        <a:bodyPr/>
        <a:lstStyle/>
        <a:p>
          <a:endParaRPr lang="en-GB"/>
        </a:p>
      </dgm:t>
    </dgm:pt>
    <dgm:pt modelId="{0637809D-9883-4823-85ED-A11A7F893466}">
      <dgm:prSet phldrT="[Text]" phldr="0" custT="1"/>
      <dgm:spPr>
        <a:solidFill>
          <a:srgbClr val="FFB547"/>
        </a:solidFill>
      </dgm:spPr>
      <dgm:t>
        <a:bodyPr/>
        <a:lstStyle/>
        <a:p>
          <a:r>
            <a:rPr lang="en-GB" sz="2800" dirty="0">
              <a:solidFill>
                <a:schemeClr val="tx1"/>
              </a:solidFill>
            </a:rPr>
            <a:t>Local Health Services (Hospitals, Community Care, Mental Health and Primary Care)</a:t>
          </a:r>
        </a:p>
      </dgm:t>
    </dgm:pt>
    <dgm:pt modelId="{3FA8A0D1-8563-49A2-B34F-DE4510D6CAFA}" type="parTrans" cxnId="{983DCF4E-A29A-4EAB-B593-EAD64F48ACF3}">
      <dgm:prSet/>
      <dgm:spPr/>
      <dgm:t>
        <a:bodyPr/>
        <a:lstStyle/>
        <a:p>
          <a:endParaRPr lang="en-GB"/>
        </a:p>
      </dgm:t>
    </dgm:pt>
    <dgm:pt modelId="{F4E8EF14-0025-417D-A869-733566E17C88}" type="sibTrans" cxnId="{983DCF4E-A29A-4EAB-B593-EAD64F48ACF3}">
      <dgm:prSet/>
      <dgm:spPr/>
      <dgm:t>
        <a:bodyPr/>
        <a:lstStyle/>
        <a:p>
          <a:endParaRPr lang="en-GB"/>
        </a:p>
      </dgm:t>
    </dgm:pt>
    <dgm:pt modelId="{D611FA46-1E00-4F3B-97C6-359F2CF8666B}" type="pres">
      <dgm:prSet presAssocID="{F204390A-136C-4D9D-AB4C-612502D3799D}" presName="linearFlow" presStyleCnt="0">
        <dgm:presLayoutVars>
          <dgm:resizeHandles val="exact"/>
        </dgm:presLayoutVars>
      </dgm:prSet>
      <dgm:spPr/>
    </dgm:pt>
    <dgm:pt modelId="{156E1880-213E-47E2-AEC0-16A558F66978}" type="pres">
      <dgm:prSet presAssocID="{407773B7-57CF-421B-9DCB-E5136058771D}" presName="node" presStyleLbl="node1" presStyleIdx="0" presStyleCnt="3" custLinFactNeighborX="0" custLinFactNeighborY="535">
        <dgm:presLayoutVars>
          <dgm:bulletEnabled val="1"/>
        </dgm:presLayoutVars>
      </dgm:prSet>
      <dgm:spPr/>
    </dgm:pt>
    <dgm:pt modelId="{BCA851EC-D210-4BBA-918B-D852D7589D21}" type="pres">
      <dgm:prSet presAssocID="{EA5CF1AC-CF0F-4FE1-ABDB-B50B2C75FCA6}" presName="sibTrans" presStyleLbl="sibTrans2D1" presStyleIdx="0" presStyleCnt="2"/>
      <dgm:spPr/>
    </dgm:pt>
    <dgm:pt modelId="{2E6D85D5-FA24-4683-A983-39D765BACDDC}" type="pres">
      <dgm:prSet presAssocID="{EA5CF1AC-CF0F-4FE1-ABDB-B50B2C75FCA6}" presName="connectorText" presStyleLbl="sibTrans2D1" presStyleIdx="0" presStyleCnt="2"/>
      <dgm:spPr/>
    </dgm:pt>
    <dgm:pt modelId="{B3FBC278-8912-4336-9DDE-13BA9ABDE65F}" type="pres">
      <dgm:prSet presAssocID="{B5B8966E-F140-42B4-B847-15DB8097C1F7}" presName="node" presStyleLbl="node1" presStyleIdx="1" presStyleCnt="3">
        <dgm:presLayoutVars>
          <dgm:bulletEnabled val="1"/>
        </dgm:presLayoutVars>
      </dgm:prSet>
      <dgm:spPr/>
    </dgm:pt>
    <dgm:pt modelId="{5D843D53-C344-44FC-8054-A0F1BA13F649}" type="pres">
      <dgm:prSet presAssocID="{DC76F573-650D-4467-BAE2-DA1D62819003}" presName="sibTrans" presStyleLbl="sibTrans2D1" presStyleIdx="1" presStyleCnt="2"/>
      <dgm:spPr/>
    </dgm:pt>
    <dgm:pt modelId="{0EB0C576-29D0-4368-929D-4531ABE8D0B2}" type="pres">
      <dgm:prSet presAssocID="{DC76F573-650D-4467-BAE2-DA1D62819003}" presName="connectorText" presStyleLbl="sibTrans2D1" presStyleIdx="1" presStyleCnt="2"/>
      <dgm:spPr/>
    </dgm:pt>
    <dgm:pt modelId="{F9702DF5-B99C-461F-97BB-05210488097D}" type="pres">
      <dgm:prSet presAssocID="{0637809D-9883-4823-85ED-A11A7F893466}" presName="node" presStyleLbl="node1" presStyleIdx="2" presStyleCnt="3" custScaleX="125498" custScaleY="219243">
        <dgm:presLayoutVars>
          <dgm:bulletEnabled val="1"/>
        </dgm:presLayoutVars>
      </dgm:prSet>
      <dgm:spPr/>
    </dgm:pt>
  </dgm:ptLst>
  <dgm:cxnLst>
    <dgm:cxn modelId="{FE90533D-4D15-4EC3-A866-9BDC81943256}" type="presOf" srcId="{F204390A-136C-4D9D-AB4C-612502D3799D}" destId="{D611FA46-1E00-4F3B-97C6-359F2CF8666B}" srcOrd="0" destOrd="0" presId="urn:microsoft.com/office/officeart/2005/8/layout/process2"/>
    <dgm:cxn modelId="{983DCF4E-A29A-4EAB-B593-EAD64F48ACF3}" srcId="{F204390A-136C-4D9D-AB4C-612502D3799D}" destId="{0637809D-9883-4823-85ED-A11A7F893466}" srcOrd="2" destOrd="0" parTransId="{3FA8A0D1-8563-49A2-B34F-DE4510D6CAFA}" sibTransId="{F4E8EF14-0025-417D-A869-733566E17C88}"/>
    <dgm:cxn modelId="{0D564E7D-7BB9-4E12-96B6-221A06F054F1}" type="presOf" srcId="{407773B7-57CF-421B-9DCB-E5136058771D}" destId="{156E1880-213E-47E2-AEC0-16A558F66978}" srcOrd="0" destOrd="0" presId="urn:microsoft.com/office/officeart/2005/8/layout/process2"/>
    <dgm:cxn modelId="{BC99C89C-F5DE-48AF-98BE-BC0234D10E42}" type="presOf" srcId="{B5B8966E-F140-42B4-B847-15DB8097C1F7}" destId="{B3FBC278-8912-4336-9DDE-13BA9ABDE65F}" srcOrd="0" destOrd="0" presId="urn:microsoft.com/office/officeart/2005/8/layout/process2"/>
    <dgm:cxn modelId="{208B48A0-49F3-4AE5-BF58-51D5ABD66CD7}" type="presOf" srcId="{DC76F573-650D-4467-BAE2-DA1D62819003}" destId="{5D843D53-C344-44FC-8054-A0F1BA13F649}" srcOrd="0" destOrd="0" presId="urn:microsoft.com/office/officeart/2005/8/layout/process2"/>
    <dgm:cxn modelId="{FA1627BC-93AD-433B-BE78-4EF2B40AA672}" type="presOf" srcId="{EA5CF1AC-CF0F-4FE1-ABDB-B50B2C75FCA6}" destId="{BCA851EC-D210-4BBA-918B-D852D7589D21}" srcOrd="0" destOrd="0" presId="urn:microsoft.com/office/officeart/2005/8/layout/process2"/>
    <dgm:cxn modelId="{6F251DCC-55A0-4C4F-B807-8C2BA6A7CF0D}" type="presOf" srcId="{DC76F573-650D-4467-BAE2-DA1D62819003}" destId="{0EB0C576-29D0-4368-929D-4531ABE8D0B2}" srcOrd="1" destOrd="0" presId="urn:microsoft.com/office/officeart/2005/8/layout/process2"/>
    <dgm:cxn modelId="{27582DDC-8B29-4198-B42B-65458E6C2361}" srcId="{F204390A-136C-4D9D-AB4C-612502D3799D}" destId="{407773B7-57CF-421B-9DCB-E5136058771D}" srcOrd="0" destOrd="0" parTransId="{076D30D0-A315-45FA-9252-A5FB17C0FF2B}" sibTransId="{EA5CF1AC-CF0F-4FE1-ABDB-B50B2C75FCA6}"/>
    <dgm:cxn modelId="{A799E2DF-AA88-4B6C-A174-3971D43E724D}" type="presOf" srcId="{EA5CF1AC-CF0F-4FE1-ABDB-B50B2C75FCA6}" destId="{2E6D85D5-FA24-4683-A983-39D765BACDDC}" srcOrd="1" destOrd="0" presId="urn:microsoft.com/office/officeart/2005/8/layout/process2"/>
    <dgm:cxn modelId="{5D9E39E3-B3C2-4E0A-8658-EECA8E069FCF}" srcId="{F204390A-136C-4D9D-AB4C-612502D3799D}" destId="{B5B8966E-F140-42B4-B847-15DB8097C1F7}" srcOrd="1" destOrd="0" parTransId="{A7224FFE-45D0-4716-A263-4E0489EBC5BE}" sibTransId="{DC76F573-650D-4467-BAE2-DA1D62819003}"/>
    <dgm:cxn modelId="{619D3FF1-125C-4505-B046-6B48E5B7F40D}" type="presOf" srcId="{0637809D-9883-4823-85ED-A11A7F893466}" destId="{F9702DF5-B99C-461F-97BB-05210488097D}" srcOrd="0" destOrd="0" presId="urn:microsoft.com/office/officeart/2005/8/layout/process2"/>
    <dgm:cxn modelId="{B059C720-11F0-4DC5-8A98-4A2FD8FBE7A6}" type="presParOf" srcId="{D611FA46-1E00-4F3B-97C6-359F2CF8666B}" destId="{156E1880-213E-47E2-AEC0-16A558F66978}" srcOrd="0" destOrd="0" presId="urn:microsoft.com/office/officeart/2005/8/layout/process2"/>
    <dgm:cxn modelId="{0A3A88F6-782F-4F73-B308-C10D1B371460}" type="presParOf" srcId="{D611FA46-1E00-4F3B-97C6-359F2CF8666B}" destId="{BCA851EC-D210-4BBA-918B-D852D7589D21}" srcOrd="1" destOrd="0" presId="urn:microsoft.com/office/officeart/2005/8/layout/process2"/>
    <dgm:cxn modelId="{6572D97E-1FD0-4420-8D2D-02F9255D0C46}" type="presParOf" srcId="{BCA851EC-D210-4BBA-918B-D852D7589D21}" destId="{2E6D85D5-FA24-4683-A983-39D765BACDDC}" srcOrd="0" destOrd="0" presId="urn:microsoft.com/office/officeart/2005/8/layout/process2"/>
    <dgm:cxn modelId="{DD24815B-06BB-465A-8927-15D2D85A985B}" type="presParOf" srcId="{D611FA46-1E00-4F3B-97C6-359F2CF8666B}" destId="{B3FBC278-8912-4336-9DDE-13BA9ABDE65F}" srcOrd="2" destOrd="0" presId="urn:microsoft.com/office/officeart/2005/8/layout/process2"/>
    <dgm:cxn modelId="{FC0901A1-01A5-45D0-A8BF-1CAD71E518F7}" type="presParOf" srcId="{D611FA46-1E00-4F3B-97C6-359F2CF8666B}" destId="{5D843D53-C344-44FC-8054-A0F1BA13F649}" srcOrd="3" destOrd="0" presId="urn:microsoft.com/office/officeart/2005/8/layout/process2"/>
    <dgm:cxn modelId="{D5E7C818-FB01-400B-BD02-FEF0871A5F97}" type="presParOf" srcId="{5D843D53-C344-44FC-8054-A0F1BA13F649}" destId="{0EB0C576-29D0-4368-929D-4531ABE8D0B2}" srcOrd="0" destOrd="0" presId="urn:microsoft.com/office/officeart/2005/8/layout/process2"/>
    <dgm:cxn modelId="{267B141D-5E9F-4630-BBD5-0404D3893432}" type="presParOf" srcId="{D611FA46-1E00-4F3B-97C6-359F2CF8666B}" destId="{F9702DF5-B99C-461F-97BB-05210488097D}"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6E1880-213E-47E2-AEC0-16A558F66978}">
      <dsp:nvSpPr>
        <dsp:cNvPr id="0" name=""/>
        <dsp:cNvSpPr/>
      </dsp:nvSpPr>
      <dsp:spPr>
        <a:xfrm>
          <a:off x="1363497" y="6356"/>
          <a:ext cx="3183948" cy="795987"/>
        </a:xfrm>
        <a:prstGeom prst="roundRect">
          <a:avLst>
            <a:gd name="adj" fmla="val 10000"/>
          </a:avLst>
        </a:prstGeom>
        <a:solidFill>
          <a:srgbClr val="00AED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solidFill>
                <a:schemeClr val="tx1"/>
              </a:solidFill>
              <a:latin typeface="Arial" panose="020B0604020202020204" pitchFamily="34" charset="0"/>
              <a:cs typeface="Arial" panose="020B0604020202020204" pitchFamily="34" charset="0"/>
            </a:rPr>
            <a:t>NHS England</a:t>
          </a:r>
        </a:p>
      </dsp:txBody>
      <dsp:txXfrm>
        <a:off x="1386811" y="29670"/>
        <a:ext cx="3137320" cy="749359"/>
      </dsp:txXfrm>
    </dsp:sp>
    <dsp:sp modelId="{BCA851EC-D210-4BBA-918B-D852D7589D21}">
      <dsp:nvSpPr>
        <dsp:cNvPr id="0" name=""/>
        <dsp:cNvSpPr/>
      </dsp:nvSpPr>
      <dsp:spPr>
        <a:xfrm rot="5400000">
          <a:off x="2807022" y="821178"/>
          <a:ext cx="296898" cy="3581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rot="-5400000">
        <a:off x="2848014" y="851826"/>
        <a:ext cx="214916" cy="207829"/>
      </dsp:txXfrm>
    </dsp:sp>
    <dsp:sp modelId="{B3FBC278-8912-4336-9DDE-13BA9ABDE65F}">
      <dsp:nvSpPr>
        <dsp:cNvPr id="0" name=""/>
        <dsp:cNvSpPr/>
      </dsp:nvSpPr>
      <dsp:spPr>
        <a:xfrm>
          <a:off x="1363497" y="1198207"/>
          <a:ext cx="3183948" cy="7959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solidFill>
                <a:schemeClr val="tx1"/>
              </a:solidFill>
            </a:rPr>
            <a:t>Annual Allocation to ICBs</a:t>
          </a:r>
        </a:p>
      </dsp:txBody>
      <dsp:txXfrm>
        <a:off x="1386811" y="1221521"/>
        <a:ext cx="3137320" cy="749359"/>
      </dsp:txXfrm>
    </dsp:sp>
    <dsp:sp modelId="{5D843D53-C344-44FC-8054-A0F1BA13F649}">
      <dsp:nvSpPr>
        <dsp:cNvPr id="0" name=""/>
        <dsp:cNvSpPr/>
      </dsp:nvSpPr>
      <dsp:spPr>
        <a:xfrm rot="5400000">
          <a:off x="2806223" y="2014094"/>
          <a:ext cx="298495" cy="3581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rot="-5400000">
        <a:off x="2848013" y="2043943"/>
        <a:ext cx="214916" cy="208947"/>
      </dsp:txXfrm>
    </dsp:sp>
    <dsp:sp modelId="{F9702DF5-B99C-461F-97BB-05210488097D}">
      <dsp:nvSpPr>
        <dsp:cNvPr id="0" name=""/>
        <dsp:cNvSpPr/>
      </dsp:nvSpPr>
      <dsp:spPr>
        <a:xfrm>
          <a:off x="957575" y="2392188"/>
          <a:ext cx="3995791" cy="1745145"/>
        </a:xfrm>
        <a:prstGeom prst="roundRect">
          <a:avLst>
            <a:gd name="adj" fmla="val 10000"/>
          </a:avLst>
        </a:prstGeom>
        <a:solidFill>
          <a:srgbClr val="FFB5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solidFill>
                <a:schemeClr val="tx1"/>
              </a:solidFill>
            </a:rPr>
            <a:t>Local Health Services (Hospitals, Community Care, Mental Health and Primary Care)</a:t>
          </a:r>
        </a:p>
      </dsp:txBody>
      <dsp:txXfrm>
        <a:off x="1008689" y="2443302"/>
        <a:ext cx="3893563" cy="1642917"/>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600A3-F499-4B1F-9341-19D1D28552D2}" type="datetimeFigureOut">
              <a:rPr lang="en-GB" smtClean="0"/>
              <a:t>20/02/2026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FAAE2F-DC3C-48E0-91EE-11040200B7E4}" type="slidenum">
              <a:rPr lang="en-GB" smtClean="0"/>
              <a:t>‹#›</a:t>
            </a:fld>
            <a:endParaRPr lang="en-GB"/>
          </a:p>
        </p:txBody>
      </p:sp>
    </p:spTree>
    <p:extLst>
      <p:ext uri="{BB962C8B-B14F-4D97-AF65-F5344CB8AC3E}">
        <p14:creationId xmlns:p14="http://schemas.microsoft.com/office/powerpoint/2010/main" val="1171731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0" dirty="0"/>
              <a:t> The purpose of this slide deck is to provide an overview of how health and care services are organised in Derby and Derbyshire. </a:t>
            </a:r>
          </a:p>
          <a:p>
            <a:pPr marL="171450" indent="-171450">
              <a:buFont typeface="Arial" panose="020B0604020202020204" pitchFamily="34" charset="0"/>
              <a:buChar char="•"/>
            </a:pPr>
            <a:r>
              <a:rPr lang="en-GB" b="0" dirty="0"/>
              <a:t>The aim of this is to help you understand the structure and how different organisations work together. </a:t>
            </a:r>
          </a:p>
        </p:txBody>
      </p:sp>
      <p:sp>
        <p:nvSpPr>
          <p:cNvPr id="4" name="Slide Number Placeholder 3"/>
          <p:cNvSpPr>
            <a:spLocks noGrp="1"/>
          </p:cNvSpPr>
          <p:nvPr>
            <p:ph type="sldNum" sz="quarter" idx="5"/>
          </p:nvPr>
        </p:nvSpPr>
        <p:spPr/>
        <p:txBody>
          <a:bodyPr/>
          <a:lstStyle/>
          <a:p>
            <a:fld id="{AAFAAE2F-DC3C-48E0-91EE-11040200B7E4}" type="slidenum">
              <a:rPr lang="en-GB" smtClean="0"/>
              <a:t>1</a:t>
            </a:fld>
            <a:endParaRPr lang="en-GB"/>
          </a:p>
        </p:txBody>
      </p:sp>
    </p:spTree>
    <p:extLst>
      <p:ext uri="{BB962C8B-B14F-4D97-AF65-F5344CB8AC3E}">
        <p14:creationId xmlns:p14="http://schemas.microsoft.com/office/powerpoint/2010/main" val="2897954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C8787-2915-1346-C960-8B0DA2DBFF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38B113-E78A-3C52-65CB-B6938516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4E2F85-CE21-5D72-9BB4-B196D37ADA20}"/>
              </a:ext>
            </a:extLst>
          </p:cNvPr>
          <p:cNvSpPr>
            <a:spLocks noGrp="1"/>
          </p:cNvSpPr>
          <p:nvPr>
            <p:ph type="body" idx="1"/>
          </p:nvPr>
        </p:nvSpPr>
        <p:spPr/>
        <p:txBody>
          <a:bodyPr/>
          <a:lstStyle/>
          <a:p>
            <a:pPr marL="171450" indent="-171450">
              <a:buFont typeface="Arial" panose="020B0604020202020204" pitchFamily="34" charset="0"/>
              <a:buChar char="•"/>
            </a:pPr>
            <a:r>
              <a:rPr lang="en-GB" dirty="0"/>
              <a:t>Neighbourhood Alliances do not have their own separate budget, but they use the resources available from the ICB, LAs and pooled funds to deliver joined up care at the neighbourhood level. Funding at neighbourhood level is used </a:t>
            </a:r>
            <a:r>
              <a:rPr lang="en-GB" dirty="0" err="1"/>
              <a:t>flexibily</a:t>
            </a:r>
            <a:r>
              <a:rPr lang="en-GB" dirty="0"/>
              <a:t> to support local priorities i.e. frailty, falls, EOL care based on the needs of each community. </a:t>
            </a:r>
          </a:p>
        </p:txBody>
      </p:sp>
      <p:sp>
        <p:nvSpPr>
          <p:cNvPr id="4" name="Slide Number Placeholder 3">
            <a:extLst>
              <a:ext uri="{FF2B5EF4-FFF2-40B4-BE49-F238E27FC236}">
                <a16:creationId xmlns:a16="http://schemas.microsoft.com/office/drawing/2014/main" id="{A80D11F7-1C1C-B1EE-A91B-69F6457982E8}"/>
              </a:ext>
            </a:extLst>
          </p:cNvPr>
          <p:cNvSpPr>
            <a:spLocks noGrp="1"/>
          </p:cNvSpPr>
          <p:nvPr>
            <p:ph type="sldNum" sz="quarter" idx="5"/>
          </p:nvPr>
        </p:nvSpPr>
        <p:spPr/>
        <p:txBody>
          <a:bodyPr/>
          <a:lstStyle/>
          <a:p>
            <a:fld id="{AAFAAE2F-DC3C-48E0-91EE-11040200B7E4}" type="slidenum">
              <a:rPr lang="en-GB" smtClean="0"/>
              <a:t>11</a:t>
            </a:fld>
            <a:endParaRPr lang="en-GB"/>
          </a:p>
        </p:txBody>
      </p:sp>
    </p:spTree>
    <p:extLst>
      <p:ext uri="{BB962C8B-B14F-4D97-AF65-F5344CB8AC3E}">
        <p14:creationId xmlns:p14="http://schemas.microsoft.com/office/powerpoint/2010/main" val="169205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9C00B-A70F-5752-64D0-1EA8B824DB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C7C902-A53B-6911-B07C-5905DEBDC3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7C03D5-DF7E-51ED-878B-4C70F07BA30C}"/>
              </a:ext>
            </a:extLst>
          </p:cNvPr>
          <p:cNvSpPr>
            <a:spLocks noGrp="1"/>
          </p:cNvSpPr>
          <p:nvPr>
            <p:ph type="body" idx="1"/>
          </p:nvPr>
        </p:nvSpPr>
        <p:spPr/>
        <p:txBody>
          <a:bodyPr/>
          <a:lstStyle/>
          <a:p>
            <a:r>
              <a:rPr lang="en-GB" dirty="0"/>
              <a:t>Here is a map of the Place Alliances/neighbourhoods for visual reference with population size. </a:t>
            </a:r>
          </a:p>
        </p:txBody>
      </p:sp>
      <p:sp>
        <p:nvSpPr>
          <p:cNvPr id="4" name="Slide Number Placeholder 3">
            <a:extLst>
              <a:ext uri="{FF2B5EF4-FFF2-40B4-BE49-F238E27FC236}">
                <a16:creationId xmlns:a16="http://schemas.microsoft.com/office/drawing/2014/main" id="{889C3874-9365-BCDD-8EB3-F24C78282531}"/>
              </a:ext>
            </a:extLst>
          </p:cNvPr>
          <p:cNvSpPr>
            <a:spLocks noGrp="1"/>
          </p:cNvSpPr>
          <p:nvPr>
            <p:ph type="sldNum" sz="quarter" idx="5"/>
          </p:nvPr>
        </p:nvSpPr>
        <p:spPr/>
        <p:txBody>
          <a:bodyPr/>
          <a:lstStyle/>
          <a:p>
            <a:fld id="{AAFAAE2F-DC3C-48E0-91EE-11040200B7E4}" type="slidenum">
              <a:rPr lang="en-GB" smtClean="0"/>
              <a:t>12</a:t>
            </a:fld>
            <a:endParaRPr lang="en-GB"/>
          </a:p>
        </p:txBody>
      </p:sp>
    </p:spTree>
    <p:extLst>
      <p:ext uri="{BB962C8B-B14F-4D97-AF65-F5344CB8AC3E}">
        <p14:creationId xmlns:p14="http://schemas.microsoft.com/office/powerpoint/2010/main" val="437972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F50CF-4C58-782B-AD85-427C326708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01E56-A812-CAD6-BD7B-7BC2917C14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6B4925-74CE-3320-E567-B6B74A0626AF}"/>
              </a:ext>
            </a:extLst>
          </p:cNvPr>
          <p:cNvSpPr>
            <a:spLocks noGrp="1"/>
          </p:cNvSpPr>
          <p:nvPr>
            <p:ph type="body" idx="1"/>
          </p:nvPr>
        </p:nvSpPr>
        <p:spPr/>
        <p:txBody>
          <a:bodyPr/>
          <a:lstStyle/>
          <a:p>
            <a:pPr marL="171450" indent="-171450">
              <a:buFont typeface="Arial" panose="020B0604020202020204" pitchFamily="34" charset="0"/>
              <a:buChar char="•"/>
            </a:pPr>
            <a:r>
              <a:rPr lang="en-GB" dirty="0"/>
              <a:t> PCNs receive funding directly from NHS England via Derby and Derbyshire ICB. Funding is provided through the Network Contract Directed Enhanced Services (DES), which sets out the national requirements and payments for PCNs. </a:t>
            </a:r>
          </a:p>
          <a:p>
            <a:pPr marL="171450" indent="-171450">
              <a:buFont typeface="Arial" panose="020B0604020202020204" pitchFamily="34" charset="0"/>
              <a:buChar char="•"/>
            </a:pPr>
            <a:r>
              <a:rPr lang="en-GB" dirty="0"/>
              <a:t>The DES is a nationally agreed contract that provides additional funding and sets out requirements for GP Practices to work together in PCNs and offers extra funding for GP practices to deliver specific services beyond their core work. </a:t>
            </a:r>
          </a:p>
        </p:txBody>
      </p:sp>
      <p:sp>
        <p:nvSpPr>
          <p:cNvPr id="4" name="Slide Number Placeholder 3">
            <a:extLst>
              <a:ext uri="{FF2B5EF4-FFF2-40B4-BE49-F238E27FC236}">
                <a16:creationId xmlns:a16="http://schemas.microsoft.com/office/drawing/2014/main" id="{9B59AF4E-3DBA-D44E-1506-79A3BCDA231E}"/>
              </a:ext>
            </a:extLst>
          </p:cNvPr>
          <p:cNvSpPr>
            <a:spLocks noGrp="1"/>
          </p:cNvSpPr>
          <p:nvPr>
            <p:ph type="sldNum" sz="quarter" idx="5"/>
          </p:nvPr>
        </p:nvSpPr>
        <p:spPr/>
        <p:txBody>
          <a:bodyPr/>
          <a:lstStyle/>
          <a:p>
            <a:fld id="{AAFAAE2F-DC3C-48E0-91EE-11040200B7E4}" type="slidenum">
              <a:rPr lang="en-GB" smtClean="0"/>
              <a:t>13</a:t>
            </a:fld>
            <a:endParaRPr lang="en-GB"/>
          </a:p>
        </p:txBody>
      </p:sp>
    </p:spTree>
    <p:extLst>
      <p:ext uri="{BB962C8B-B14F-4D97-AF65-F5344CB8AC3E}">
        <p14:creationId xmlns:p14="http://schemas.microsoft.com/office/powerpoint/2010/main" val="630065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77E75-EF8D-CE0F-731D-A520DFB239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EB7449-A25E-F751-ADB0-A678BA59F5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99432B-527E-610B-6686-788B8CDB1554}"/>
              </a:ext>
            </a:extLst>
          </p:cNvPr>
          <p:cNvSpPr>
            <a:spLocks noGrp="1"/>
          </p:cNvSpPr>
          <p:nvPr>
            <p:ph type="body" idx="1"/>
          </p:nvPr>
        </p:nvSpPr>
        <p:spPr/>
        <p:txBody>
          <a:bodyPr/>
          <a:lstStyle/>
          <a:p>
            <a:pPr marL="171450" indent="-171450">
              <a:buFont typeface="Arial" panose="020B0604020202020204" pitchFamily="34" charset="0"/>
              <a:buChar char="•"/>
            </a:pPr>
            <a:r>
              <a:rPr lang="en-GB" dirty="0"/>
              <a:t>These are all the PCN areas. </a:t>
            </a:r>
          </a:p>
        </p:txBody>
      </p:sp>
      <p:sp>
        <p:nvSpPr>
          <p:cNvPr id="4" name="Slide Number Placeholder 3">
            <a:extLst>
              <a:ext uri="{FF2B5EF4-FFF2-40B4-BE49-F238E27FC236}">
                <a16:creationId xmlns:a16="http://schemas.microsoft.com/office/drawing/2014/main" id="{C5289C5D-8B9D-FCD5-5E2E-CF995BFF1CAA}"/>
              </a:ext>
            </a:extLst>
          </p:cNvPr>
          <p:cNvSpPr>
            <a:spLocks noGrp="1"/>
          </p:cNvSpPr>
          <p:nvPr>
            <p:ph type="sldNum" sz="quarter" idx="5"/>
          </p:nvPr>
        </p:nvSpPr>
        <p:spPr/>
        <p:txBody>
          <a:bodyPr/>
          <a:lstStyle/>
          <a:p>
            <a:fld id="{AAFAAE2F-DC3C-48E0-91EE-11040200B7E4}" type="slidenum">
              <a:rPr lang="en-GB" smtClean="0"/>
              <a:t>14</a:t>
            </a:fld>
            <a:endParaRPr lang="en-GB"/>
          </a:p>
        </p:txBody>
      </p:sp>
    </p:spTree>
    <p:extLst>
      <p:ext uri="{BB962C8B-B14F-4D97-AF65-F5344CB8AC3E}">
        <p14:creationId xmlns:p14="http://schemas.microsoft.com/office/powerpoint/2010/main" val="1930196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ED2C1-28EE-0479-5FA9-4E19FFB348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1CE62A-C3DE-5FF4-9374-EF4B7DAEFC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0DCA17-26E0-5B0E-7D5E-A2CEA41DFF4D}"/>
              </a:ext>
            </a:extLst>
          </p:cNvPr>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39A03369-4300-8BBA-C9B2-6258766158F5}"/>
              </a:ext>
            </a:extLst>
          </p:cNvPr>
          <p:cNvSpPr>
            <a:spLocks noGrp="1"/>
          </p:cNvSpPr>
          <p:nvPr>
            <p:ph type="sldNum" sz="quarter" idx="5"/>
          </p:nvPr>
        </p:nvSpPr>
        <p:spPr/>
        <p:txBody>
          <a:bodyPr/>
          <a:lstStyle/>
          <a:p>
            <a:fld id="{AAFAAE2F-DC3C-48E0-91EE-11040200B7E4}" type="slidenum">
              <a:rPr lang="en-GB" smtClean="0"/>
              <a:t>15</a:t>
            </a:fld>
            <a:endParaRPr lang="en-GB"/>
          </a:p>
        </p:txBody>
      </p:sp>
    </p:spTree>
    <p:extLst>
      <p:ext uri="{BB962C8B-B14F-4D97-AF65-F5344CB8AC3E}">
        <p14:creationId xmlns:p14="http://schemas.microsoft.com/office/powerpoint/2010/main" val="2983934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77413-1CDD-8F0F-685B-1DACC2125E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7BF5DC-D8E9-B115-DE2C-FB95B13D6B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5C3331-EB0C-27AA-9F32-023D94DF6F2D}"/>
              </a:ext>
            </a:extLst>
          </p:cNvPr>
          <p:cNvSpPr>
            <a:spLocks noGrp="1"/>
          </p:cNvSpPr>
          <p:nvPr>
            <p:ph type="body" idx="1"/>
          </p:nvPr>
        </p:nvSpPr>
        <p:spPr/>
        <p:txBody>
          <a:bodyPr/>
          <a:lstStyle/>
          <a:p>
            <a:pPr marL="171450" indent="-171450">
              <a:buFont typeface="Arial" panose="020B0604020202020204" pitchFamily="34" charset="0"/>
              <a:buChar char="•"/>
            </a:pPr>
            <a:r>
              <a:rPr lang="en-GB" dirty="0"/>
              <a:t>JSNA is a process where the local council and NHS work together to collect and analyse information about the health and well-being needs of people in Derby and in Derbyshire. The JSNs helps us to understand what our communities need now and in the future, so we can plan and improve health and care services and reduce inequalities. </a:t>
            </a:r>
          </a:p>
        </p:txBody>
      </p:sp>
      <p:sp>
        <p:nvSpPr>
          <p:cNvPr id="4" name="Slide Number Placeholder 3">
            <a:extLst>
              <a:ext uri="{FF2B5EF4-FFF2-40B4-BE49-F238E27FC236}">
                <a16:creationId xmlns:a16="http://schemas.microsoft.com/office/drawing/2014/main" id="{7D99608C-64DF-D2B4-EB47-A45DAF0CD479}"/>
              </a:ext>
            </a:extLst>
          </p:cNvPr>
          <p:cNvSpPr>
            <a:spLocks noGrp="1"/>
          </p:cNvSpPr>
          <p:nvPr>
            <p:ph type="sldNum" sz="quarter" idx="5"/>
          </p:nvPr>
        </p:nvSpPr>
        <p:spPr/>
        <p:txBody>
          <a:bodyPr/>
          <a:lstStyle/>
          <a:p>
            <a:fld id="{AAFAAE2F-DC3C-48E0-91EE-11040200B7E4}" type="slidenum">
              <a:rPr lang="en-GB" smtClean="0"/>
              <a:t>16</a:t>
            </a:fld>
            <a:endParaRPr lang="en-GB"/>
          </a:p>
        </p:txBody>
      </p:sp>
    </p:spTree>
    <p:extLst>
      <p:ext uri="{BB962C8B-B14F-4D97-AF65-F5344CB8AC3E}">
        <p14:creationId xmlns:p14="http://schemas.microsoft.com/office/powerpoint/2010/main" val="1515805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935B6-2E7D-B5CB-3DB3-C16588DD40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C6E59F-C3E2-916C-1592-59D7F702ED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42C186-CA2C-41F8-51CA-44B7C9213C0E}"/>
              </a:ext>
            </a:extLst>
          </p:cNvPr>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a:extLst>
              <a:ext uri="{FF2B5EF4-FFF2-40B4-BE49-F238E27FC236}">
                <a16:creationId xmlns:a16="http://schemas.microsoft.com/office/drawing/2014/main" id="{5BD4C309-0888-E3FF-CE4C-C4BDAD523B9A}"/>
              </a:ext>
            </a:extLst>
          </p:cNvPr>
          <p:cNvSpPr>
            <a:spLocks noGrp="1"/>
          </p:cNvSpPr>
          <p:nvPr>
            <p:ph type="sldNum" sz="quarter" idx="5"/>
          </p:nvPr>
        </p:nvSpPr>
        <p:spPr/>
        <p:txBody>
          <a:bodyPr/>
          <a:lstStyle/>
          <a:p>
            <a:fld id="{AAFAAE2F-DC3C-48E0-91EE-11040200B7E4}" type="slidenum">
              <a:rPr lang="en-GB" smtClean="0"/>
              <a:t>17</a:t>
            </a:fld>
            <a:endParaRPr lang="en-GB"/>
          </a:p>
        </p:txBody>
      </p:sp>
    </p:spTree>
    <p:extLst>
      <p:ext uri="{BB962C8B-B14F-4D97-AF65-F5344CB8AC3E}">
        <p14:creationId xmlns:p14="http://schemas.microsoft.com/office/powerpoint/2010/main" val="16017638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BCD20-8362-5312-2EB3-E71BE4E1E6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88259C-719C-63FB-347F-A35E9E581D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8B750B-2211-D8BA-870E-FE109632CC00}"/>
              </a:ext>
            </a:extLst>
          </p:cNvPr>
          <p:cNvSpPr>
            <a:spLocks noGrp="1"/>
          </p:cNvSpPr>
          <p:nvPr>
            <p:ph type="body" idx="1"/>
          </p:nvPr>
        </p:nvSpPr>
        <p:spPr/>
        <p:txBody>
          <a:bodyPr/>
          <a:lstStyle/>
          <a:p>
            <a:pPr marL="171450" indent="-171450">
              <a:buFont typeface="Arial" panose="020B0604020202020204" pitchFamily="34" charset="0"/>
              <a:buChar char="•"/>
            </a:pPr>
            <a:r>
              <a:rPr lang="en-GB" dirty="0"/>
              <a:t>Provider collaboratives are NHS Providers working across acute, mental health, and community services.</a:t>
            </a:r>
          </a:p>
          <a:p>
            <a:pPr marL="171450" indent="-171450">
              <a:buFont typeface="Arial" panose="020B0604020202020204" pitchFamily="34" charset="0"/>
              <a:buChar char="•"/>
            </a:pPr>
            <a:r>
              <a:rPr lang="en-GB" dirty="0"/>
              <a:t>Their aim is to reduce duplication, share expertise and improve coordination. </a:t>
            </a:r>
          </a:p>
          <a:p>
            <a:pPr marL="171450" indent="-171450">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1A1BB92C-5EE6-70DC-AA91-BBDF47FB1ADB}"/>
              </a:ext>
            </a:extLst>
          </p:cNvPr>
          <p:cNvSpPr>
            <a:spLocks noGrp="1"/>
          </p:cNvSpPr>
          <p:nvPr>
            <p:ph type="sldNum" sz="quarter" idx="5"/>
          </p:nvPr>
        </p:nvSpPr>
        <p:spPr/>
        <p:txBody>
          <a:bodyPr/>
          <a:lstStyle/>
          <a:p>
            <a:fld id="{AAFAAE2F-DC3C-48E0-91EE-11040200B7E4}" type="slidenum">
              <a:rPr lang="en-GB" smtClean="0"/>
              <a:t>18</a:t>
            </a:fld>
            <a:endParaRPr lang="en-GB"/>
          </a:p>
        </p:txBody>
      </p:sp>
    </p:spTree>
    <p:extLst>
      <p:ext uri="{BB962C8B-B14F-4D97-AF65-F5344CB8AC3E}">
        <p14:creationId xmlns:p14="http://schemas.microsoft.com/office/powerpoint/2010/main" val="2584924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671E6-B182-4E29-8764-FB67B61AEE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64F85D-9056-7B64-9165-05D3D8AEDB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088462-C213-BE77-DC58-1FFEF0725E16}"/>
              </a:ext>
            </a:extLst>
          </p:cNvPr>
          <p:cNvSpPr>
            <a:spLocks noGrp="1"/>
          </p:cNvSpPr>
          <p:nvPr>
            <p:ph type="body" idx="1"/>
          </p:nvPr>
        </p:nvSpPr>
        <p:spPr/>
        <p:txBody>
          <a:bodyPr/>
          <a:lstStyle/>
          <a:p>
            <a:pPr marL="171450" indent="-171450">
              <a:buFont typeface="Arial" panose="020B0604020202020204" pitchFamily="34" charset="0"/>
              <a:buChar char="•"/>
            </a:pPr>
            <a:r>
              <a:rPr lang="en-GB" dirty="0"/>
              <a:t>LA’s lead on children’s and adults’ social care, housing, and public health. </a:t>
            </a:r>
          </a:p>
          <a:p>
            <a:pPr marL="171450" indent="-171450">
              <a:buFont typeface="Arial" panose="020B0604020202020204" pitchFamily="34" charset="0"/>
              <a:buChar char="•"/>
            </a:pPr>
            <a:r>
              <a:rPr lang="en-GB" dirty="0"/>
              <a:t>We have Derby City Council and Derbyshire County Council. </a:t>
            </a:r>
          </a:p>
          <a:p>
            <a:pPr marL="171450" indent="-171450">
              <a:buFont typeface="Arial" panose="020B0604020202020204" pitchFamily="34" charset="0"/>
              <a:buChar char="•"/>
            </a:pPr>
            <a:r>
              <a:rPr lang="en-GB" dirty="0"/>
              <a:t>They are key partners in shaping place-based priorities and supporting population health. </a:t>
            </a:r>
          </a:p>
          <a:p>
            <a:pPr marL="0" indent="0">
              <a:buFont typeface="Arial" panose="020B0604020202020204" pitchFamily="34" charset="0"/>
              <a:buNone/>
            </a:pPr>
            <a:endParaRPr lang="en-GB" dirty="0"/>
          </a:p>
        </p:txBody>
      </p:sp>
      <p:sp>
        <p:nvSpPr>
          <p:cNvPr id="4" name="Slide Number Placeholder 3">
            <a:extLst>
              <a:ext uri="{FF2B5EF4-FFF2-40B4-BE49-F238E27FC236}">
                <a16:creationId xmlns:a16="http://schemas.microsoft.com/office/drawing/2014/main" id="{30AAE706-CCE5-D04D-877D-D2B6374E443F}"/>
              </a:ext>
            </a:extLst>
          </p:cNvPr>
          <p:cNvSpPr>
            <a:spLocks noGrp="1"/>
          </p:cNvSpPr>
          <p:nvPr>
            <p:ph type="sldNum" sz="quarter" idx="5"/>
          </p:nvPr>
        </p:nvSpPr>
        <p:spPr/>
        <p:txBody>
          <a:bodyPr/>
          <a:lstStyle/>
          <a:p>
            <a:fld id="{AAFAAE2F-DC3C-48E0-91EE-11040200B7E4}" type="slidenum">
              <a:rPr lang="en-GB" smtClean="0"/>
              <a:t>19</a:t>
            </a:fld>
            <a:endParaRPr lang="en-GB"/>
          </a:p>
        </p:txBody>
      </p:sp>
    </p:spTree>
    <p:extLst>
      <p:ext uri="{BB962C8B-B14F-4D97-AF65-F5344CB8AC3E}">
        <p14:creationId xmlns:p14="http://schemas.microsoft.com/office/powerpoint/2010/main" val="63203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197F4-C6DC-0009-6692-1C83539445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DC4F4F-84DE-C71C-3509-12CA3EF714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930169-921D-EC5D-9E0E-569BD738455C}"/>
              </a:ext>
            </a:extLst>
          </p:cNvPr>
          <p:cNvSpPr>
            <a:spLocks noGrp="1"/>
          </p:cNvSpPr>
          <p:nvPr>
            <p:ph type="body" idx="1"/>
          </p:nvPr>
        </p:nvSpPr>
        <p:spPr/>
        <p:txBody>
          <a:bodyPr/>
          <a:lstStyle/>
          <a:p>
            <a:pPr marL="171450" indent="-171450">
              <a:buFont typeface="Arial" panose="020B0604020202020204" pitchFamily="34" charset="0"/>
              <a:buChar char="•"/>
            </a:pPr>
            <a:r>
              <a:rPr lang="en-GB" dirty="0"/>
              <a:t>NHS Foundation Trust deliver acute, community and mental health care.</a:t>
            </a:r>
          </a:p>
          <a:p>
            <a:pPr marL="171450" indent="-171450">
              <a:buFont typeface="Arial" panose="020B0604020202020204" pitchFamily="34" charset="0"/>
              <a:buChar char="•"/>
            </a:pPr>
            <a:r>
              <a:rPr lang="en-GB" dirty="0"/>
              <a:t>They collaborate with each other and system partners to ensure continuity of care and integrated service delivery. </a:t>
            </a:r>
          </a:p>
          <a:p>
            <a:pPr marL="0" indent="0">
              <a:buFont typeface="Arial" panose="020B0604020202020204" pitchFamily="34" charset="0"/>
              <a:buNone/>
            </a:pPr>
            <a:endParaRPr lang="en-GB" dirty="0"/>
          </a:p>
        </p:txBody>
      </p:sp>
      <p:sp>
        <p:nvSpPr>
          <p:cNvPr id="4" name="Slide Number Placeholder 3">
            <a:extLst>
              <a:ext uri="{FF2B5EF4-FFF2-40B4-BE49-F238E27FC236}">
                <a16:creationId xmlns:a16="http://schemas.microsoft.com/office/drawing/2014/main" id="{5969EFD1-3737-9333-7FAA-9DEBA4FB3D52}"/>
              </a:ext>
            </a:extLst>
          </p:cNvPr>
          <p:cNvSpPr>
            <a:spLocks noGrp="1"/>
          </p:cNvSpPr>
          <p:nvPr>
            <p:ph type="sldNum" sz="quarter" idx="5"/>
          </p:nvPr>
        </p:nvSpPr>
        <p:spPr/>
        <p:txBody>
          <a:bodyPr/>
          <a:lstStyle/>
          <a:p>
            <a:fld id="{AAFAAE2F-DC3C-48E0-91EE-11040200B7E4}" type="slidenum">
              <a:rPr lang="en-GB" smtClean="0"/>
              <a:t>20</a:t>
            </a:fld>
            <a:endParaRPr lang="en-GB"/>
          </a:p>
        </p:txBody>
      </p:sp>
    </p:spTree>
    <p:extLst>
      <p:ext uri="{BB962C8B-B14F-4D97-AF65-F5344CB8AC3E}">
        <p14:creationId xmlns:p14="http://schemas.microsoft.com/office/powerpoint/2010/main" val="2501145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AAFAAE2F-DC3C-48E0-91EE-11040200B7E4}" type="slidenum">
              <a:rPr lang="en-GB" smtClean="0"/>
              <a:t>2</a:t>
            </a:fld>
            <a:endParaRPr lang="en-GB"/>
          </a:p>
        </p:txBody>
      </p:sp>
    </p:spTree>
    <p:extLst>
      <p:ext uri="{BB962C8B-B14F-4D97-AF65-F5344CB8AC3E}">
        <p14:creationId xmlns:p14="http://schemas.microsoft.com/office/powerpoint/2010/main" val="9491575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DE376-E369-6453-B503-6A8C0DAB86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73F181-3D55-74D8-ECE4-2264BE2AC0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472FBB-3BF5-1747-BBFB-01CC87012DDF}"/>
              </a:ext>
            </a:extLst>
          </p:cNvPr>
          <p:cNvSpPr>
            <a:spLocks noGrp="1"/>
          </p:cNvSpPr>
          <p:nvPr>
            <p:ph type="body" idx="1"/>
          </p:nvPr>
        </p:nvSpPr>
        <p:spPr/>
        <p:txBody>
          <a:bodyPr/>
          <a:lstStyle/>
          <a:p>
            <a:pPr marL="171450" indent="-171450">
              <a:buFont typeface="Arial" panose="020B0604020202020204" pitchFamily="34" charset="0"/>
              <a:buChar char="•"/>
            </a:pPr>
            <a:r>
              <a:rPr lang="en-GB" dirty="0"/>
              <a:t>In Derby and Derbyshire, NHS Foundations Trusts include …</a:t>
            </a:r>
          </a:p>
          <a:p>
            <a:pPr marL="0" indent="0">
              <a:buFont typeface="Arial" panose="020B0604020202020204" pitchFamily="34" charset="0"/>
              <a:buNone/>
            </a:pPr>
            <a:endParaRPr lang="en-GB" dirty="0"/>
          </a:p>
        </p:txBody>
      </p:sp>
      <p:sp>
        <p:nvSpPr>
          <p:cNvPr id="4" name="Slide Number Placeholder 3">
            <a:extLst>
              <a:ext uri="{FF2B5EF4-FFF2-40B4-BE49-F238E27FC236}">
                <a16:creationId xmlns:a16="http://schemas.microsoft.com/office/drawing/2014/main" id="{A5F5DAD4-769A-BEC2-00B3-F0F0B72D6154}"/>
              </a:ext>
            </a:extLst>
          </p:cNvPr>
          <p:cNvSpPr>
            <a:spLocks noGrp="1"/>
          </p:cNvSpPr>
          <p:nvPr>
            <p:ph type="sldNum" sz="quarter" idx="5"/>
          </p:nvPr>
        </p:nvSpPr>
        <p:spPr/>
        <p:txBody>
          <a:bodyPr/>
          <a:lstStyle/>
          <a:p>
            <a:fld id="{AAFAAE2F-DC3C-48E0-91EE-11040200B7E4}" type="slidenum">
              <a:rPr lang="en-GB" smtClean="0"/>
              <a:t>21</a:t>
            </a:fld>
            <a:endParaRPr lang="en-GB"/>
          </a:p>
        </p:txBody>
      </p:sp>
    </p:spTree>
    <p:extLst>
      <p:ext uri="{BB962C8B-B14F-4D97-AF65-F5344CB8AC3E}">
        <p14:creationId xmlns:p14="http://schemas.microsoft.com/office/powerpoint/2010/main" val="1556225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80175-8ED3-800C-5202-3398BA21C4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E22AA-D0D5-3996-047C-BFB5E86A36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7604FD-C7FF-4624-6B2C-85F87FBD1632}"/>
              </a:ext>
            </a:extLst>
          </p:cNvPr>
          <p:cNvSpPr>
            <a:spLocks noGrp="1"/>
          </p:cNvSpPr>
          <p:nvPr>
            <p:ph type="body" idx="1"/>
          </p:nvPr>
        </p:nvSpPr>
        <p:spPr/>
        <p:txBody>
          <a:bodyPr/>
          <a:lstStyle/>
          <a:p>
            <a:pPr marL="171450" indent="-171450">
              <a:buFont typeface="Arial" panose="020B0604020202020204" pitchFamily="34" charset="0"/>
              <a:buChar char="•"/>
            </a:pPr>
            <a:r>
              <a:rPr lang="en-GB" dirty="0"/>
              <a:t>The VCSE include charities, faith groups and small volunteer organisations. </a:t>
            </a:r>
          </a:p>
          <a:p>
            <a:pPr marL="171450" indent="-171450">
              <a:buFont typeface="Arial" panose="020B0604020202020204" pitchFamily="34" charset="0"/>
              <a:buChar char="•"/>
            </a:pPr>
            <a:r>
              <a:rPr lang="en-GB" dirty="0"/>
              <a:t>They deliver tailored services, represent community voices and provide support to vulnerable groups. </a:t>
            </a:r>
          </a:p>
          <a:p>
            <a:pPr marL="171450" indent="-171450">
              <a:buFont typeface="Arial" panose="020B0604020202020204" pitchFamily="34" charset="0"/>
              <a:buChar char="•"/>
            </a:pPr>
            <a:r>
              <a:rPr lang="en-GB" dirty="0"/>
              <a:t>They are strategic partners within the ICB and contribute to place partnerships and neighbourhood level engagement. </a:t>
            </a:r>
          </a:p>
          <a:p>
            <a:pPr marL="171450" indent="-171450">
              <a:buFont typeface="Arial" panose="020B0604020202020204" pitchFamily="34" charset="0"/>
              <a:buChar char="•"/>
            </a:pPr>
            <a:r>
              <a:rPr lang="en-GB" dirty="0"/>
              <a:t>The VCSE Alliance is vital for connecting the NHS and local authorities with grassroots organisations. They help us reach and support communities who might otherwise be overlooked</a:t>
            </a:r>
          </a:p>
          <a:p>
            <a:pPr marL="0" indent="0">
              <a:buFont typeface="Arial" panose="020B0604020202020204" pitchFamily="34" charset="0"/>
              <a:buNone/>
            </a:pPr>
            <a:endParaRPr lang="en-GB" dirty="0"/>
          </a:p>
        </p:txBody>
      </p:sp>
      <p:sp>
        <p:nvSpPr>
          <p:cNvPr id="4" name="Slide Number Placeholder 3">
            <a:extLst>
              <a:ext uri="{FF2B5EF4-FFF2-40B4-BE49-F238E27FC236}">
                <a16:creationId xmlns:a16="http://schemas.microsoft.com/office/drawing/2014/main" id="{3ADBDFF2-7E60-4C0B-F9D6-44339CC0CB95}"/>
              </a:ext>
            </a:extLst>
          </p:cNvPr>
          <p:cNvSpPr>
            <a:spLocks noGrp="1"/>
          </p:cNvSpPr>
          <p:nvPr>
            <p:ph type="sldNum" sz="quarter" idx="5"/>
          </p:nvPr>
        </p:nvSpPr>
        <p:spPr/>
        <p:txBody>
          <a:bodyPr/>
          <a:lstStyle/>
          <a:p>
            <a:fld id="{AAFAAE2F-DC3C-48E0-91EE-11040200B7E4}" type="slidenum">
              <a:rPr lang="en-GB" smtClean="0"/>
              <a:t>22</a:t>
            </a:fld>
            <a:endParaRPr lang="en-GB"/>
          </a:p>
        </p:txBody>
      </p:sp>
    </p:spTree>
    <p:extLst>
      <p:ext uri="{BB962C8B-B14F-4D97-AF65-F5344CB8AC3E}">
        <p14:creationId xmlns:p14="http://schemas.microsoft.com/office/powerpoint/2010/main" val="17330768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73BAA-64DE-DE9E-7F9C-7C9BBC49B4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A1EA28-4231-5D67-2937-FA46C13BC1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F49F1B-2328-52B3-FF7D-6682FCBA2BC5}"/>
              </a:ext>
            </a:extLst>
          </p:cNvPr>
          <p:cNvSpPr>
            <a:spLocks noGrp="1"/>
          </p:cNvSpPr>
          <p:nvPr>
            <p:ph type="body" idx="1"/>
          </p:nvPr>
        </p:nvSpPr>
        <p:spPr/>
        <p:txBody>
          <a:bodyPr/>
          <a:lstStyle/>
          <a:p>
            <a:pPr marL="171450" indent="-171450">
              <a:buFont typeface="Arial" panose="020B0604020202020204" pitchFamily="34" charset="0"/>
              <a:buChar char="•"/>
            </a:pPr>
            <a:r>
              <a:rPr lang="en-GB" dirty="0"/>
              <a:t>Healthwatch is the independent champion for people who use health and social care services. </a:t>
            </a:r>
          </a:p>
          <a:p>
            <a:pPr marL="171450" indent="-171450">
              <a:buFont typeface="Arial" panose="020B0604020202020204" pitchFamily="34" charset="0"/>
              <a:buChar char="•"/>
            </a:pPr>
            <a:r>
              <a:rPr lang="en-GB" dirty="0"/>
              <a:t>The main role of Healthwatch is to listen to the experiences of people using these services. </a:t>
            </a:r>
          </a:p>
          <a:p>
            <a:pPr marL="171450" indent="-171450">
              <a:buFont typeface="Arial" panose="020B0604020202020204" pitchFamily="34" charset="0"/>
              <a:buChar char="•"/>
            </a:pPr>
            <a:r>
              <a:rPr lang="en-GB" dirty="0"/>
              <a:t>Healthwatch uses this feedback to help NHS leaders and decision makers improve standards of care. </a:t>
            </a:r>
          </a:p>
          <a:p>
            <a:pPr marL="171450" indent="-171450">
              <a:buFont typeface="Arial" panose="020B0604020202020204" pitchFamily="34" charset="0"/>
              <a:buChar char="•"/>
            </a:pPr>
            <a:r>
              <a:rPr lang="en-GB" dirty="0"/>
              <a:t>Meaning that the real experiences of patients and service users help shape improvements. </a:t>
            </a:r>
          </a:p>
          <a:p>
            <a:pPr marL="171450" indent="-171450">
              <a:buFont typeface="Arial" panose="020B0604020202020204" pitchFamily="34" charset="0"/>
              <a:buChar char="•"/>
            </a:pPr>
            <a:r>
              <a:rPr lang="en-GB" dirty="0"/>
              <a:t>Healthwatch also provides information and advice, helping people understand their options and get the support they need to access services. </a:t>
            </a:r>
          </a:p>
          <a:p>
            <a:pPr marL="171450" indent="-171450">
              <a:buFont typeface="Arial" panose="020B0604020202020204" pitchFamily="34" charset="0"/>
              <a:buChar char="•"/>
            </a:pPr>
            <a:r>
              <a:rPr lang="en-GB" dirty="0"/>
              <a:t>There are over 150 local Healthwatch across England. </a:t>
            </a:r>
          </a:p>
        </p:txBody>
      </p:sp>
      <p:sp>
        <p:nvSpPr>
          <p:cNvPr id="4" name="Slide Number Placeholder 3">
            <a:extLst>
              <a:ext uri="{FF2B5EF4-FFF2-40B4-BE49-F238E27FC236}">
                <a16:creationId xmlns:a16="http://schemas.microsoft.com/office/drawing/2014/main" id="{A394B2CF-E6A1-E865-DE54-48157D4931C3}"/>
              </a:ext>
            </a:extLst>
          </p:cNvPr>
          <p:cNvSpPr>
            <a:spLocks noGrp="1"/>
          </p:cNvSpPr>
          <p:nvPr>
            <p:ph type="sldNum" sz="quarter" idx="5"/>
          </p:nvPr>
        </p:nvSpPr>
        <p:spPr/>
        <p:txBody>
          <a:bodyPr/>
          <a:lstStyle/>
          <a:p>
            <a:fld id="{AAFAAE2F-DC3C-48E0-91EE-11040200B7E4}" type="slidenum">
              <a:rPr lang="en-GB" smtClean="0"/>
              <a:t>23</a:t>
            </a:fld>
            <a:endParaRPr lang="en-GB"/>
          </a:p>
        </p:txBody>
      </p:sp>
    </p:spTree>
    <p:extLst>
      <p:ext uri="{BB962C8B-B14F-4D97-AF65-F5344CB8AC3E}">
        <p14:creationId xmlns:p14="http://schemas.microsoft.com/office/powerpoint/2010/main" val="27504975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94B06-50D7-A359-CCA4-970384881D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05E1FA-2E57-43C5-F08B-BF66D2B936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9880D2-9F9E-380D-A27C-28B83AA36AFE}"/>
              </a:ext>
            </a:extLst>
          </p:cNvPr>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C8F30786-D8BF-9278-EF29-FB4B802D9888}"/>
              </a:ext>
            </a:extLst>
          </p:cNvPr>
          <p:cNvSpPr>
            <a:spLocks noGrp="1"/>
          </p:cNvSpPr>
          <p:nvPr>
            <p:ph type="sldNum" sz="quarter" idx="5"/>
          </p:nvPr>
        </p:nvSpPr>
        <p:spPr/>
        <p:txBody>
          <a:bodyPr/>
          <a:lstStyle/>
          <a:p>
            <a:fld id="{AAFAAE2F-DC3C-48E0-91EE-11040200B7E4}" type="slidenum">
              <a:rPr lang="en-GB" smtClean="0"/>
              <a:t>24</a:t>
            </a:fld>
            <a:endParaRPr lang="en-GB"/>
          </a:p>
        </p:txBody>
      </p:sp>
    </p:spTree>
    <p:extLst>
      <p:ext uri="{BB962C8B-B14F-4D97-AF65-F5344CB8AC3E}">
        <p14:creationId xmlns:p14="http://schemas.microsoft.com/office/powerpoint/2010/main" val="2003670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F19D6-7780-35FD-F4C2-380A4A7D3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E57F16-5ACA-130B-89F2-40F249B2A8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A65719-609C-1DAF-2FC3-12A3A203C9E0}"/>
              </a:ext>
            </a:extLst>
          </p:cNvPr>
          <p:cNvSpPr>
            <a:spLocks noGrp="1"/>
          </p:cNvSpPr>
          <p:nvPr>
            <p:ph type="body" idx="1"/>
          </p:nvPr>
        </p:nvSpPr>
        <p:spPr/>
        <p:txBody>
          <a:bodyPr/>
          <a:lstStyle/>
          <a:p>
            <a:pPr marL="171450" indent="-171450">
              <a:buFont typeface="Arial" panose="020B0604020202020204" pitchFamily="34" charset="0"/>
              <a:buChar char="•"/>
            </a:pPr>
            <a:r>
              <a:rPr lang="en-GB" dirty="0"/>
              <a:t>NHS 111 is a 24/7 service for urgent medical advice.</a:t>
            </a:r>
          </a:p>
          <a:p>
            <a:pPr marL="171450" indent="-171450">
              <a:buFont typeface="Arial" panose="020B0604020202020204" pitchFamily="34" charset="0"/>
              <a:buChar char="•"/>
            </a:pPr>
            <a:r>
              <a:rPr lang="en-GB" dirty="0"/>
              <a:t>It provides advice online and on the telephone. </a:t>
            </a:r>
          </a:p>
          <a:p>
            <a:pPr marL="171450" indent="-171450">
              <a:buFont typeface="Arial" panose="020B0604020202020204" pitchFamily="34" charset="0"/>
              <a:buChar char="•"/>
            </a:pPr>
            <a:r>
              <a:rPr lang="en-GB" dirty="0"/>
              <a:t>In the midlands it is delivered by DHU Healthcare (based in Pride Park Derby)</a:t>
            </a:r>
          </a:p>
          <a:p>
            <a:pPr marL="0" indent="0">
              <a:buFont typeface="Arial" panose="020B0604020202020204" pitchFamily="34" charset="0"/>
              <a:buNone/>
            </a:pPr>
            <a:endParaRPr lang="en-GB" dirty="0"/>
          </a:p>
        </p:txBody>
      </p:sp>
      <p:sp>
        <p:nvSpPr>
          <p:cNvPr id="4" name="Slide Number Placeholder 3">
            <a:extLst>
              <a:ext uri="{FF2B5EF4-FFF2-40B4-BE49-F238E27FC236}">
                <a16:creationId xmlns:a16="http://schemas.microsoft.com/office/drawing/2014/main" id="{BFA0E1EB-EB45-6500-B999-A06BEC08EAB2}"/>
              </a:ext>
            </a:extLst>
          </p:cNvPr>
          <p:cNvSpPr>
            <a:spLocks noGrp="1"/>
          </p:cNvSpPr>
          <p:nvPr>
            <p:ph type="sldNum" sz="quarter" idx="5"/>
          </p:nvPr>
        </p:nvSpPr>
        <p:spPr/>
        <p:txBody>
          <a:bodyPr/>
          <a:lstStyle/>
          <a:p>
            <a:fld id="{AAFAAE2F-DC3C-48E0-91EE-11040200B7E4}" type="slidenum">
              <a:rPr lang="en-GB" smtClean="0"/>
              <a:t>25</a:t>
            </a:fld>
            <a:endParaRPr lang="en-GB"/>
          </a:p>
        </p:txBody>
      </p:sp>
    </p:spTree>
    <p:extLst>
      <p:ext uri="{BB962C8B-B14F-4D97-AF65-F5344CB8AC3E}">
        <p14:creationId xmlns:p14="http://schemas.microsoft.com/office/powerpoint/2010/main" val="27040101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7D139-22EE-E3B8-AD5E-584212B7FD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258427-4466-EF6E-C149-4A6A48111A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6AA49A-6AC6-7C9E-3241-4F81D9B4AE31}"/>
              </a:ext>
            </a:extLst>
          </p:cNvPr>
          <p:cNvSpPr>
            <a:spLocks noGrp="1"/>
          </p:cNvSpPr>
          <p:nvPr>
            <p:ph type="body" idx="1"/>
          </p:nvPr>
        </p:nvSpPr>
        <p:spPr/>
        <p:txBody>
          <a:bodyPr/>
          <a:lstStyle/>
          <a:p>
            <a:pPr marL="171450" indent="-171450">
              <a:buFont typeface="Arial" panose="020B0604020202020204" pitchFamily="34" charset="0"/>
              <a:buChar char="•"/>
            </a:pPr>
            <a:r>
              <a:rPr lang="en-GB" dirty="0"/>
              <a:t>For emergency services, in Derbyshire our ambulance services are provided by EMAS.</a:t>
            </a:r>
          </a:p>
          <a:p>
            <a:pPr marL="171450" indent="-171450">
              <a:buFont typeface="Arial" panose="020B0604020202020204" pitchFamily="34" charset="0"/>
              <a:buChar char="•"/>
            </a:pPr>
            <a:r>
              <a:rPr lang="en-GB" dirty="0"/>
              <a:t>For non-emergency patient transport, as of April 2025, it is now provided by EMED Group. </a:t>
            </a:r>
          </a:p>
          <a:p>
            <a:pPr marL="0" indent="0">
              <a:buFont typeface="Arial" panose="020B0604020202020204" pitchFamily="34" charset="0"/>
              <a:buNone/>
            </a:pPr>
            <a:endParaRPr lang="en-GB" dirty="0"/>
          </a:p>
        </p:txBody>
      </p:sp>
      <p:sp>
        <p:nvSpPr>
          <p:cNvPr id="4" name="Slide Number Placeholder 3">
            <a:extLst>
              <a:ext uri="{FF2B5EF4-FFF2-40B4-BE49-F238E27FC236}">
                <a16:creationId xmlns:a16="http://schemas.microsoft.com/office/drawing/2014/main" id="{83435233-27DD-A998-EFB9-BE6BE86633A0}"/>
              </a:ext>
            </a:extLst>
          </p:cNvPr>
          <p:cNvSpPr>
            <a:spLocks noGrp="1"/>
          </p:cNvSpPr>
          <p:nvPr>
            <p:ph type="sldNum" sz="quarter" idx="5"/>
          </p:nvPr>
        </p:nvSpPr>
        <p:spPr/>
        <p:txBody>
          <a:bodyPr/>
          <a:lstStyle/>
          <a:p>
            <a:fld id="{AAFAAE2F-DC3C-48E0-91EE-11040200B7E4}" type="slidenum">
              <a:rPr lang="en-GB" smtClean="0"/>
              <a:t>26</a:t>
            </a:fld>
            <a:endParaRPr lang="en-GB"/>
          </a:p>
        </p:txBody>
      </p:sp>
    </p:spTree>
    <p:extLst>
      <p:ext uri="{BB962C8B-B14F-4D97-AF65-F5344CB8AC3E}">
        <p14:creationId xmlns:p14="http://schemas.microsoft.com/office/powerpoint/2010/main" val="20969672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AFAAE2F-DC3C-48E0-91EE-11040200B7E4}" type="slidenum">
              <a:rPr lang="en-GB" smtClean="0"/>
              <a:t>27</a:t>
            </a:fld>
            <a:endParaRPr lang="en-GB"/>
          </a:p>
        </p:txBody>
      </p:sp>
    </p:spTree>
    <p:extLst>
      <p:ext uri="{BB962C8B-B14F-4D97-AF65-F5344CB8AC3E}">
        <p14:creationId xmlns:p14="http://schemas.microsoft.com/office/powerpoint/2010/main" val="3715205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4C27B-608F-3444-13E4-457DD45480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BA257A-BDD0-86EE-804D-8D99E8BC01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88A0F4-B31E-B885-D5F8-160B8800824B}"/>
              </a:ext>
            </a:extLst>
          </p:cNvPr>
          <p:cNvSpPr>
            <a:spLocks noGrp="1"/>
          </p:cNvSpPr>
          <p:nvPr>
            <p:ph type="body" idx="1"/>
          </p:nvPr>
        </p:nvSpPr>
        <p:spPr/>
        <p:txBody>
          <a:bodyPr/>
          <a:lstStyle/>
          <a:p>
            <a:pPr marL="171450" indent="-171450">
              <a:buFont typeface="Arial" panose="020B0604020202020204" pitchFamily="34" charset="0"/>
              <a:buChar char="•"/>
            </a:pPr>
            <a:r>
              <a:rPr lang="en-GB" dirty="0"/>
              <a:t>JUCD doesn’t raise its own income. Its funding comes primarily through the Derby and Derbyshire ICB which receives allocations from NHS England. JUCD also works with local authorities through pooled budgets such as the Better Care Fund and may access targeted national programmes for priorities like mental health, digital transformation, and reducing health inequalities.</a:t>
            </a:r>
          </a:p>
        </p:txBody>
      </p:sp>
      <p:sp>
        <p:nvSpPr>
          <p:cNvPr id="4" name="Slide Number Placeholder 3">
            <a:extLst>
              <a:ext uri="{FF2B5EF4-FFF2-40B4-BE49-F238E27FC236}">
                <a16:creationId xmlns:a16="http://schemas.microsoft.com/office/drawing/2014/main" id="{B44B9E05-72DE-00ED-B093-1130FEBDF145}"/>
              </a:ext>
            </a:extLst>
          </p:cNvPr>
          <p:cNvSpPr>
            <a:spLocks noGrp="1"/>
          </p:cNvSpPr>
          <p:nvPr>
            <p:ph type="sldNum" sz="quarter" idx="5"/>
          </p:nvPr>
        </p:nvSpPr>
        <p:spPr/>
        <p:txBody>
          <a:bodyPr/>
          <a:lstStyle/>
          <a:p>
            <a:fld id="{AAFAAE2F-DC3C-48E0-91EE-11040200B7E4}" type="slidenum">
              <a:rPr lang="en-GB" smtClean="0"/>
              <a:t>3</a:t>
            </a:fld>
            <a:endParaRPr lang="en-GB"/>
          </a:p>
        </p:txBody>
      </p:sp>
    </p:spTree>
    <p:extLst>
      <p:ext uri="{BB962C8B-B14F-4D97-AF65-F5344CB8AC3E}">
        <p14:creationId xmlns:p14="http://schemas.microsoft.com/office/powerpoint/2010/main" val="3287041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BF240-85F0-49E8-118B-C687ED4DD1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F7E358-FBAD-7BE7-62CF-4E8D564286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ED7695-14FC-F0F0-DDFF-7E7140899DA4}"/>
              </a:ext>
            </a:extLst>
          </p:cNvPr>
          <p:cNvSpPr>
            <a:spLocks noGrp="1"/>
          </p:cNvSpPr>
          <p:nvPr>
            <p:ph type="body" idx="1"/>
          </p:nvPr>
        </p:nvSpPr>
        <p:spPr/>
        <p:txBody>
          <a:bodyPr/>
          <a:lstStyle/>
          <a:p>
            <a:pPr marL="171450" indent="-171450">
              <a:buFont typeface="Arial" panose="020B0604020202020204" pitchFamily="34" charset="0"/>
              <a:buChar char="•"/>
            </a:pPr>
            <a:r>
              <a:rPr lang="en-GB" dirty="0"/>
              <a:t>NHS England allocates budgets based on population size, health needs and deprivation. </a:t>
            </a:r>
          </a:p>
          <a:p>
            <a:pPr marL="171450" indent="-171450">
              <a:buFont typeface="Arial" panose="020B0604020202020204" pitchFamily="34" charset="0"/>
              <a:buChar char="•"/>
            </a:pPr>
            <a:r>
              <a:rPr lang="en-GB" dirty="0"/>
              <a:t>Additional streams include Better Care Fund, Targeted programmes, i.e. MH, Digital, etc and continuing health care. </a:t>
            </a:r>
          </a:p>
          <a:p>
            <a:pPr marL="171450" indent="-171450">
              <a:buFont typeface="Arial" panose="020B0604020202020204" pitchFamily="34" charset="0"/>
              <a:buChar char="•"/>
            </a:pPr>
            <a:r>
              <a:rPr lang="en-GB" dirty="0"/>
              <a:t>It is the local ICBs responsibility to manage public money to ensure value for money and equitable access.</a:t>
            </a:r>
          </a:p>
        </p:txBody>
      </p:sp>
      <p:sp>
        <p:nvSpPr>
          <p:cNvPr id="4" name="Slide Number Placeholder 3">
            <a:extLst>
              <a:ext uri="{FF2B5EF4-FFF2-40B4-BE49-F238E27FC236}">
                <a16:creationId xmlns:a16="http://schemas.microsoft.com/office/drawing/2014/main" id="{63B933BB-5FF5-C0DB-6F44-482CC2B77297}"/>
              </a:ext>
            </a:extLst>
          </p:cNvPr>
          <p:cNvSpPr>
            <a:spLocks noGrp="1"/>
          </p:cNvSpPr>
          <p:nvPr>
            <p:ph type="sldNum" sz="quarter" idx="5"/>
          </p:nvPr>
        </p:nvSpPr>
        <p:spPr/>
        <p:txBody>
          <a:bodyPr/>
          <a:lstStyle/>
          <a:p>
            <a:fld id="{AAFAAE2F-DC3C-48E0-91EE-11040200B7E4}" type="slidenum">
              <a:rPr lang="en-GB" smtClean="0"/>
              <a:t>4</a:t>
            </a:fld>
            <a:endParaRPr lang="en-GB"/>
          </a:p>
        </p:txBody>
      </p:sp>
    </p:spTree>
    <p:extLst>
      <p:ext uri="{BB962C8B-B14F-4D97-AF65-F5344CB8AC3E}">
        <p14:creationId xmlns:p14="http://schemas.microsoft.com/office/powerpoint/2010/main" val="3402375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D59EF-E986-D372-75AB-1CAB8C38A2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C35F9D-96BD-C281-C763-6084080CDF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FCF139-295D-4B88-3369-72C055519E7D}"/>
              </a:ext>
            </a:extLst>
          </p:cNvPr>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551A6916-29B4-B662-A617-DB253B7367EA}"/>
              </a:ext>
            </a:extLst>
          </p:cNvPr>
          <p:cNvSpPr>
            <a:spLocks noGrp="1"/>
          </p:cNvSpPr>
          <p:nvPr>
            <p:ph type="sldNum" sz="quarter" idx="5"/>
          </p:nvPr>
        </p:nvSpPr>
        <p:spPr/>
        <p:txBody>
          <a:bodyPr/>
          <a:lstStyle/>
          <a:p>
            <a:fld id="{AAFAAE2F-DC3C-48E0-91EE-11040200B7E4}" type="slidenum">
              <a:rPr lang="en-GB" smtClean="0"/>
              <a:t>5</a:t>
            </a:fld>
            <a:endParaRPr lang="en-GB"/>
          </a:p>
        </p:txBody>
      </p:sp>
    </p:spTree>
    <p:extLst>
      <p:ext uri="{BB962C8B-B14F-4D97-AF65-F5344CB8AC3E}">
        <p14:creationId xmlns:p14="http://schemas.microsoft.com/office/powerpoint/2010/main" val="2295023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0AB38-F777-330F-7482-EE06BE5AB2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51FF8D-464F-25B1-C5DC-144846127E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D7CA4A-782C-B106-160A-DBD7584B49EE}"/>
              </a:ext>
            </a:extLst>
          </p:cNvPr>
          <p:cNvSpPr>
            <a:spLocks noGrp="1"/>
          </p:cNvSpPr>
          <p:nvPr>
            <p:ph type="body" idx="1"/>
          </p:nvPr>
        </p:nvSpPr>
        <p:spPr/>
        <p:txBody>
          <a:bodyPr/>
          <a:lstStyle/>
          <a:p>
            <a:r>
              <a:rPr lang="en-GB" b="1" dirty="0"/>
              <a:t>Chair Designate:</a:t>
            </a:r>
            <a:r>
              <a:rPr lang="en-GB" dirty="0"/>
              <a:t> Dr Kathy McLean OBE Already Chair of Derby and Derbyshire ICB and Nottingham and Nottinghamshire ICB.</a:t>
            </a:r>
          </a:p>
          <a:p>
            <a:r>
              <a:rPr lang="en-GB" dirty="0"/>
              <a:t>Appointment confirmed by the Secretary of State for Health and Care.</a:t>
            </a:r>
          </a:p>
          <a:p>
            <a:r>
              <a:rPr lang="en-GB" b="1" dirty="0"/>
              <a:t>Chief Executive Designate:</a:t>
            </a:r>
            <a:r>
              <a:rPr lang="en-GB" dirty="0"/>
              <a:t> Amanda Sullivan Currently Chief Executive of Nottingham and Nottinghamshire ICB.</a:t>
            </a:r>
          </a:p>
          <a:p>
            <a:r>
              <a:rPr lang="en-GB" dirty="0"/>
              <a:t>Appointed to lead the cluster and deliver on the NHS 10-Year Plan, focusing on prevention, digital transformation, and reducing health inequalities.</a:t>
            </a:r>
          </a:p>
          <a:p>
            <a:pPr marL="0" indent="0">
              <a:buFont typeface="Arial" panose="020B0604020202020204" pitchFamily="34" charset="0"/>
              <a:buNone/>
            </a:pPr>
            <a:endParaRPr lang="en-GB" dirty="0"/>
          </a:p>
        </p:txBody>
      </p:sp>
      <p:sp>
        <p:nvSpPr>
          <p:cNvPr id="4" name="Slide Number Placeholder 3">
            <a:extLst>
              <a:ext uri="{FF2B5EF4-FFF2-40B4-BE49-F238E27FC236}">
                <a16:creationId xmlns:a16="http://schemas.microsoft.com/office/drawing/2014/main" id="{34300075-085E-888F-8E55-61C62CF67803}"/>
              </a:ext>
            </a:extLst>
          </p:cNvPr>
          <p:cNvSpPr>
            <a:spLocks noGrp="1"/>
          </p:cNvSpPr>
          <p:nvPr>
            <p:ph type="sldNum" sz="quarter" idx="5"/>
          </p:nvPr>
        </p:nvSpPr>
        <p:spPr/>
        <p:txBody>
          <a:bodyPr/>
          <a:lstStyle/>
          <a:p>
            <a:fld id="{AAFAAE2F-DC3C-48E0-91EE-11040200B7E4}" type="slidenum">
              <a:rPr lang="en-GB" smtClean="0"/>
              <a:t>6</a:t>
            </a:fld>
            <a:endParaRPr lang="en-GB"/>
          </a:p>
        </p:txBody>
      </p:sp>
    </p:spTree>
    <p:extLst>
      <p:ext uri="{BB962C8B-B14F-4D97-AF65-F5344CB8AC3E}">
        <p14:creationId xmlns:p14="http://schemas.microsoft.com/office/powerpoint/2010/main" val="2433045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04448-1795-077B-42D3-7D7023E0A8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06557E-FB1B-875E-A107-D9AC17FBD2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071D3D-9C11-85F7-F143-0E9408917CE7}"/>
              </a:ext>
            </a:extLst>
          </p:cNvPr>
          <p:cNvSpPr>
            <a:spLocks noGrp="1"/>
          </p:cNvSpPr>
          <p:nvPr>
            <p:ph type="body" idx="1"/>
          </p:nvPr>
        </p:nvSpPr>
        <p:spPr/>
        <p:txBody>
          <a:bodyPr/>
          <a:lstStyle/>
          <a:p>
            <a:pPr marL="0" indent="0">
              <a:buFont typeface="Arial" panose="020B0604020202020204" pitchFamily="34" charset="0"/>
              <a:buNone/>
            </a:pPr>
            <a:r>
              <a:rPr lang="en-GB" dirty="0"/>
              <a:t>Derby and Derbyshire's Integrated Care Strategy focuses on improving lifelong health and reducing inequalities for everyone in Dery and Derbyshire. It’s three main priority areas are:</a:t>
            </a:r>
          </a:p>
          <a:p>
            <a:pPr lvl="1"/>
            <a:r>
              <a:rPr lang="en-GB" b="1" dirty="0"/>
              <a:t>1. Start Well</a:t>
            </a:r>
          </a:p>
          <a:p>
            <a:pPr marL="628650" lvl="1" indent="-171450">
              <a:buFont typeface="Arial" panose="020B0604020202020204" pitchFamily="34" charset="0"/>
              <a:buChar char="•"/>
            </a:pPr>
            <a:r>
              <a:rPr lang="en-GB" dirty="0"/>
              <a:t>Improve care and reduce inequalities in health, social, emotional, and physical development for children in the early years (ages 0–5).</a:t>
            </a:r>
          </a:p>
          <a:p>
            <a:pPr marL="628650" lvl="1" indent="-171450">
              <a:buFont typeface="Arial" panose="020B0604020202020204" pitchFamily="34" charset="0"/>
              <a:buChar char="•"/>
            </a:pPr>
            <a:r>
              <a:rPr lang="en-GB" dirty="0"/>
              <a:t>Support families and give every child the best start in life.</a:t>
            </a:r>
          </a:p>
          <a:p>
            <a:pPr lvl="1"/>
            <a:r>
              <a:rPr lang="en-GB" b="1" dirty="0"/>
              <a:t>2. Stay Well</a:t>
            </a:r>
          </a:p>
          <a:p>
            <a:pPr marL="628650" lvl="1" indent="-171450">
              <a:buFont typeface="Arial" panose="020B0604020202020204" pitchFamily="34" charset="0"/>
              <a:buChar char="•"/>
            </a:pPr>
            <a:r>
              <a:rPr lang="en-GB" dirty="0"/>
              <a:t>Focus on prevention and early intervention for the main causes of ill health and early death: circulatory disease, respiratory disease, and cancer.</a:t>
            </a:r>
          </a:p>
          <a:p>
            <a:pPr marL="628650" lvl="1" indent="-171450">
              <a:buFont typeface="Arial" panose="020B0604020202020204" pitchFamily="34" charset="0"/>
              <a:buChar char="•"/>
            </a:pPr>
            <a:r>
              <a:rPr lang="en-GB" dirty="0"/>
              <a:t>Help people of all ages to maintain good health and wellbeing, and manage long-term conditions effectively.</a:t>
            </a:r>
          </a:p>
          <a:p>
            <a:pPr lvl="1"/>
            <a:r>
              <a:rPr lang="en-GB" b="1" dirty="0"/>
              <a:t>3. Age Well and Die Well</a:t>
            </a:r>
          </a:p>
          <a:p>
            <a:pPr marL="628650" lvl="1" indent="-171450">
              <a:buFont typeface="Arial" panose="020B0604020202020204" pitchFamily="34" charset="0"/>
              <a:buChar char="•"/>
            </a:pPr>
            <a:r>
              <a:rPr lang="en-GB" dirty="0"/>
              <a:t>Enable older people to live healthy, independent lives at home for as long as possible.</a:t>
            </a:r>
          </a:p>
          <a:p>
            <a:pPr marL="628650" lvl="1" indent="-171450">
              <a:buFont typeface="Arial" panose="020B0604020202020204" pitchFamily="34" charset="0"/>
              <a:buChar char="•"/>
            </a:pPr>
            <a:r>
              <a:rPr lang="en-GB" dirty="0"/>
              <a:t>Prioritise health and wellbeing in later life, support people in a crisis to remain at home where possible, and maximise a return to independence after illness.</a:t>
            </a:r>
          </a:p>
          <a:p>
            <a:pPr marL="628650" lvl="1" indent="-171450">
              <a:buFont typeface="Arial" panose="020B0604020202020204" pitchFamily="34" charset="0"/>
              <a:buChar char="•"/>
            </a:pPr>
            <a:r>
              <a:rPr lang="en-GB" dirty="0"/>
              <a:t>Ensure compassionate, high-quality end-of-life care.</a:t>
            </a:r>
          </a:p>
          <a:p>
            <a:pPr marL="0" indent="0">
              <a:buFont typeface="Arial" panose="020B0604020202020204" pitchFamily="34" charset="0"/>
              <a:buNone/>
            </a:pPr>
            <a:endParaRPr lang="en-GB" dirty="0"/>
          </a:p>
        </p:txBody>
      </p:sp>
      <p:sp>
        <p:nvSpPr>
          <p:cNvPr id="4" name="Slide Number Placeholder 3">
            <a:extLst>
              <a:ext uri="{FF2B5EF4-FFF2-40B4-BE49-F238E27FC236}">
                <a16:creationId xmlns:a16="http://schemas.microsoft.com/office/drawing/2014/main" id="{8BD1A0BE-0096-D0B1-92DD-0AA0C179CEAF}"/>
              </a:ext>
            </a:extLst>
          </p:cNvPr>
          <p:cNvSpPr>
            <a:spLocks noGrp="1"/>
          </p:cNvSpPr>
          <p:nvPr>
            <p:ph type="sldNum" sz="quarter" idx="5"/>
          </p:nvPr>
        </p:nvSpPr>
        <p:spPr/>
        <p:txBody>
          <a:bodyPr/>
          <a:lstStyle/>
          <a:p>
            <a:fld id="{AAFAAE2F-DC3C-48E0-91EE-11040200B7E4}" type="slidenum">
              <a:rPr lang="en-GB" smtClean="0"/>
              <a:t>7</a:t>
            </a:fld>
            <a:endParaRPr lang="en-GB"/>
          </a:p>
        </p:txBody>
      </p:sp>
    </p:spTree>
    <p:extLst>
      <p:ext uri="{BB962C8B-B14F-4D97-AF65-F5344CB8AC3E}">
        <p14:creationId xmlns:p14="http://schemas.microsoft.com/office/powerpoint/2010/main" val="2137011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892B7-3933-E947-3A2E-42882CF85B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A2DF22-8BEB-BD1D-08D3-1D5BDCE6B9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6B0BC-C9AB-0BEF-818C-BEDB8C9A58FC}"/>
              </a:ext>
            </a:extLst>
          </p:cNvPr>
          <p:cNvSpPr>
            <a:spLocks noGrp="1"/>
          </p:cNvSpPr>
          <p:nvPr>
            <p:ph type="body" idx="1"/>
          </p:nvPr>
        </p:nvSpPr>
        <p:spPr/>
        <p:txBody>
          <a:bodyPr/>
          <a:lstStyle/>
          <a:p>
            <a:pPr marL="171450" indent="-171450">
              <a:buFont typeface="Arial" panose="020B0604020202020204" pitchFamily="34" charset="0"/>
              <a:buChar char="•"/>
            </a:pPr>
            <a:r>
              <a:rPr lang="en-GB" dirty="0"/>
              <a:t>Place Partnerships bring together the NHS, councils and VCSE, focusing on planning and delivering services at a local authority level</a:t>
            </a:r>
          </a:p>
          <a:p>
            <a:pPr marL="171450" indent="-171450">
              <a:buFont typeface="Arial" panose="020B0604020202020204" pitchFamily="34" charset="0"/>
              <a:buChar char="•"/>
            </a:pPr>
            <a:r>
              <a:rPr lang="en-GB" dirty="0"/>
              <a:t>They tailor services to the unique needs of Derby City and Derbyshire County. </a:t>
            </a:r>
          </a:p>
          <a:p>
            <a:pPr marL="0" indent="0">
              <a:buFont typeface="Arial" panose="020B0604020202020204" pitchFamily="34" charset="0"/>
              <a:buNone/>
            </a:pPr>
            <a:endParaRPr lang="en-GB" dirty="0"/>
          </a:p>
        </p:txBody>
      </p:sp>
      <p:sp>
        <p:nvSpPr>
          <p:cNvPr id="4" name="Slide Number Placeholder 3">
            <a:extLst>
              <a:ext uri="{FF2B5EF4-FFF2-40B4-BE49-F238E27FC236}">
                <a16:creationId xmlns:a16="http://schemas.microsoft.com/office/drawing/2014/main" id="{D12F3167-951C-1351-0345-C4CF41214CD7}"/>
              </a:ext>
            </a:extLst>
          </p:cNvPr>
          <p:cNvSpPr>
            <a:spLocks noGrp="1"/>
          </p:cNvSpPr>
          <p:nvPr>
            <p:ph type="sldNum" sz="quarter" idx="5"/>
          </p:nvPr>
        </p:nvSpPr>
        <p:spPr/>
        <p:txBody>
          <a:bodyPr/>
          <a:lstStyle/>
          <a:p>
            <a:fld id="{AAFAAE2F-DC3C-48E0-91EE-11040200B7E4}" type="slidenum">
              <a:rPr lang="en-GB" smtClean="0"/>
              <a:t>9</a:t>
            </a:fld>
            <a:endParaRPr lang="en-GB"/>
          </a:p>
        </p:txBody>
      </p:sp>
    </p:spTree>
    <p:extLst>
      <p:ext uri="{BB962C8B-B14F-4D97-AF65-F5344CB8AC3E}">
        <p14:creationId xmlns:p14="http://schemas.microsoft.com/office/powerpoint/2010/main" val="3189171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224F3-BC94-CBB6-B6FD-637061126C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D2BD86-7AC4-68BD-7B81-0D821C802B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D7312B-AC24-6AD4-271B-CC9F5B4A2097}"/>
              </a:ext>
            </a:extLst>
          </p:cNvPr>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a:extLst>
              <a:ext uri="{FF2B5EF4-FFF2-40B4-BE49-F238E27FC236}">
                <a16:creationId xmlns:a16="http://schemas.microsoft.com/office/drawing/2014/main" id="{3DAD1ED3-C656-0171-4576-6EDFAE497553}"/>
              </a:ext>
            </a:extLst>
          </p:cNvPr>
          <p:cNvSpPr>
            <a:spLocks noGrp="1"/>
          </p:cNvSpPr>
          <p:nvPr>
            <p:ph type="sldNum" sz="quarter" idx="5"/>
          </p:nvPr>
        </p:nvSpPr>
        <p:spPr/>
        <p:txBody>
          <a:bodyPr/>
          <a:lstStyle/>
          <a:p>
            <a:fld id="{AAFAAE2F-DC3C-48E0-91EE-11040200B7E4}" type="slidenum">
              <a:rPr lang="en-GB" smtClean="0"/>
              <a:t>10</a:t>
            </a:fld>
            <a:endParaRPr lang="en-GB"/>
          </a:p>
        </p:txBody>
      </p:sp>
    </p:spTree>
    <p:extLst>
      <p:ext uri="{BB962C8B-B14F-4D97-AF65-F5344CB8AC3E}">
        <p14:creationId xmlns:p14="http://schemas.microsoft.com/office/powerpoint/2010/main" val="1498804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B5AEF-B6E2-4C55-A5CA-86C3A73540A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112697A-C7B3-4103-B540-DD3AA50D582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D6F2B92-0624-4701-8C7D-1E1CD785FC07}"/>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20/02/2026</a:t>
            </a:fld>
            <a:endParaRPr lang="en-GB"/>
          </a:p>
        </p:txBody>
      </p:sp>
      <p:sp>
        <p:nvSpPr>
          <p:cNvPr id="5" name="Footer Placeholder 4">
            <a:extLst>
              <a:ext uri="{FF2B5EF4-FFF2-40B4-BE49-F238E27FC236}">
                <a16:creationId xmlns:a16="http://schemas.microsoft.com/office/drawing/2014/main" id="{EE75FD62-414B-49A2-A06B-781D48A036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975446-3002-41B8-AF12-79BE07990205}"/>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a:p>
        </p:txBody>
      </p:sp>
    </p:spTree>
    <p:extLst>
      <p:ext uri="{BB962C8B-B14F-4D97-AF65-F5344CB8AC3E}">
        <p14:creationId xmlns:p14="http://schemas.microsoft.com/office/powerpoint/2010/main" val="4064081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DF6EE-BDEF-4C05-BF8E-3DEA418D15B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5826368-C261-4E0C-B6C9-0279AB85FA8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E535F0-65D0-4E7D-815A-737ADD6D19AE}"/>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20/02/2026</a:t>
            </a:fld>
            <a:endParaRPr lang="en-GB"/>
          </a:p>
        </p:txBody>
      </p:sp>
      <p:sp>
        <p:nvSpPr>
          <p:cNvPr id="5" name="Footer Placeholder 4">
            <a:extLst>
              <a:ext uri="{FF2B5EF4-FFF2-40B4-BE49-F238E27FC236}">
                <a16:creationId xmlns:a16="http://schemas.microsoft.com/office/drawing/2014/main" id="{6548E45F-A0F9-4C89-86AE-64FABE5C12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0FBBB3-9A8C-4049-9312-E2D6BD5E8EBC}"/>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a:p>
        </p:txBody>
      </p:sp>
    </p:spTree>
    <p:extLst>
      <p:ext uri="{BB962C8B-B14F-4D97-AF65-F5344CB8AC3E}">
        <p14:creationId xmlns:p14="http://schemas.microsoft.com/office/powerpoint/2010/main" val="2222620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3FF0FC-698E-46B8-BBFE-36EBD406C89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D2AA9CB-31DE-4281-955D-70528C60566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BB23B65-DCDF-49E8-B1A5-74E680C53A1A}"/>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20/02/2026</a:t>
            </a:fld>
            <a:endParaRPr lang="en-GB"/>
          </a:p>
        </p:txBody>
      </p:sp>
      <p:sp>
        <p:nvSpPr>
          <p:cNvPr id="5" name="Footer Placeholder 4">
            <a:extLst>
              <a:ext uri="{FF2B5EF4-FFF2-40B4-BE49-F238E27FC236}">
                <a16:creationId xmlns:a16="http://schemas.microsoft.com/office/drawing/2014/main" id="{C68B9205-03FB-41E8-A4A2-BDED88AB34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63772E-F697-4C83-957D-4887FCD3F16B}"/>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a:p>
        </p:txBody>
      </p:sp>
    </p:spTree>
    <p:extLst>
      <p:ext uri="{BB962C8B-B14F-4D97-AF65-F5344CB8AC3E}">
        <p14:creationId xmlns:p14="http://schemas.microsoft.com/office/powerpoint/2010/main" val="2075161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D3F10-42F8-436E-B0FF-8ADD05E498C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9AFA2F4-1F26-4DEE-90D9-E05791AA014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8865AD-FA39-4CD6-B315-104B91DFA673}"/>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20/02/2026</a:t>
            </a:fld>
            <a:endParaRPr lang="en-GB"/>
          </a:p>
        </p:txBody>
      </p:sp>
      <p:sp>
        <p:nvSpPr>
          <p:cNvPr id="5" name="Footer Placeholder 4">
            <a:extLst>
              <a:ext uri="{FF2B5EF4-FFF2-40B4-BE49-F238E27FC236}">
                <a16:creationId xmlns:a16="http://schemas.microsoft.com/office/drawing/2014/main" id="{5DD9B4DC-5284-416E-9985-6D24F05A01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B00D34-47E2-41F3-94A4-13846F78A933}"/>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a:p>
        </p:txBody>
      </p:sp>
    </p:spTree>
    <p:extLst>
      <p:ext uri="{BB962C8B-B14F-4D97-AF65-F5344CB8AC3E}">
        <p14:creationId xmlns:p14="http://schemas.microsoft.com/office/powerpoint/2010/main" val="3198700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7E7A6-D65F-4A12-9B1C-F101FCBB76D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F63E7D7-DCF7-4058-9F9A-1712CD52B05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AB8C77-3AA3-4A1D-9E6E-11543A9C9A2D}"/>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20/02/2026</a:t>
            </a:fld>
            <a:endParaRPr lang="en-GB"/>
          </a:p>
        </p:txBody>
      </p:sp>
      <p:sp>
        <p:nvSpPr>
          <p:cNvPr id="5" name="Footer Placeholder 4">
            <a:extLst>
              <a:ext uri="{FF2B5EF4-FFF2-40B4-BE49-F238E27FC236}">
                <a16:creationId xmlns:a16="http://schemas.microsoft.com/office/drawing/2014/main" id="{38189E8A-57AC-4BBF-B49C-81A0F4E8EC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6F7A76-86D3-48D2-969C-B1EDD70366FC}"/>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a:p>
        </p:txBody>
      </p:sp>
    </p:spTree>
    <p:extLst>
      <p:ext uri="{BB962C8B-B14F-4D97-AF65-F5344CB8AC3E}">
        <p14:creationId xmlns:p14="http://schemas.microsoft.com/office/powerpoint/2010/main" val="3006710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56EFA-5262-488D-9E03-76D6F61BB0E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5883497-7644-4E1A-8493-CE644C99252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EBB7265-4627-48C6-A6FE-BAAFF71B6AD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096E025-3F4D-4DED-9C2D-B3FB4AB11EB3}"/>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20/02/2026</a:t>
            </a:fld>
            <a:endParaRPr lang="en-GB"/>
          </a:p>
        </p:txBody>
      </p:sp>
      <p:sp>
        <p:nvSpPr>
          <p:cNvPr id="6" name="Footer Placeholder 5">
            <a:extLst>
              <a:ext uri="{FF2B5EF4-FFF2-40B4-BE49-F238E27FC236}">
                <a16:creationId xmlns:a16="http://schemas.microsoft.com/office/drawing/2014/main" id="{4642C53F-4826-480F-80BA-21872A7F9EA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D964540-5059-47F7-9C37-CA41EF94A44D}"/>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a:p>
        </p:txBody>
      </p:sp>
    </p:spTree>
    <p:extLst>
      <p:ext uri="{BB962C8B-B14F-4D97-AF65-F5344CB8AC3E}">
        <p14:creationId xmlns:p14="http://schemas.microsoft.com/office/powerpoint/2010/main" val="704114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45085-7EFD-4F82-B3C2-667956CA51F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080A1BD-8656-4300-9D3C-C64806047F8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9B375A-3610-460A-BDC0-5FA1FA57316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BC46873-B37C-4D93-ACF9-2295C9D8BCD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BB782F-1367-43DC-B0ED-D32C32B886E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C83B4FA-18B8-4489-8DAB-47776D7708C9}"/>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20/02/2026</a:t>
            </a:fld>
            <a:endParaRPr lang="en-GB"/>
          </a:p>
        </p:txBody>
      </p:sp>
      <p:sp>
        <p:nvSpPr>
          <p:cNvPr id="8" name="Footer Placeholder 7">
            <a:extLst>
              <a:ext uri="{FF2B5EF4-FFF2-40B4-BE49-F238E27FC236}">
                <a16:creationId xmlns:a16="http://schemas.microsoft.com/office/drawing/2014/main" id="{32B79650-E106-43A3-A584-448144D5DEE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91FC51A-49E9-4525-9E82-583EF286ABDE}"/>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a:p>
        </p:txBody>
      </p:sp>
    </p:spTree>
    <p:extLst>
      <p:ext uri="{BB962C8B-B14F-4D97-AF65-F5344CB8AC3E}">
        <p14:creationId xmlns:p14="http://schemas.microsoft.com/office/powerpoint/2010/main" val="4182167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D419D-2C44-4C60-916D-9507D90538E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4BE59C3-DABB-48C5-9B22-B803D8599145}"/>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20/02/2026</a:t>
            </a:fld>
            <a:endParaRPr lang="en-GB"/>
          </a:p>
        </p:txBody>
      </p:sp>
      <p:sp>
        <p:nvSpPr>
          <p:cNvPr id="4" name="Footer Placeholder 3">
            <a:extLst>
              <a:ext uri="{FF2B5EF4-FFF2-40B4-BE49-F238E27FC236}">
                <a16:creationId xmlns:a16="http://schemas.microsoft.com/office/drawing/2014/main" id="{45B64389-70B3-475E-B38F-85C6CB6BEA6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F4FD133-EE21-4CD7-A541-BB7B948F6675}"/>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a:p>
        </p:txBody>
      </p:sp>
    </p:spTree>
    <p:extLst>
      <p:ext uri="{BB962C8B-B14F-4D97-AF65-F5344CB8AC3E}">
        <p14:creationId xmlns:p14="http://schemas.microsoft.com/office/powerpoint/2010/main" val="1999737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8BC443-45E9-4222-BFA4-88E9F9E90A69}"/>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20/02/2026</a:t>
            </a:fld>
            <a:endParaRPr lang="en-GB"/>
          </a:p>
        </p:txBody>
      </p:sp>
      <p:sp>
        <p:nvSpPr>
          <p:cNvPr id="3" name="Footer Placeholder 2">
            <a:extLst>
              <a:ext uri="{FF2B5EF4-FFF2-40B4-BE49-F238E27FC236}">
                <a16:creationId xmlns:a16="http://schemas.microsoft.com/office/drawing/2014/main" id="{F0737DD8-B12A-4EA0-86A2-CE33983F41A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A8399A4-0CD4-45A6-8048-6FA30E1241B9}"/>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a:p>
        </p:txBody>
      </p:sp>
    </p:spTree>
    <p:extLst>
      <p:ext uri="{BB962C8B-B14F-4D97-AF65-F5344CB8AC3E}">
        <p14:creationId xmlns:p14="http://schemas.microsoft.com/office/powerpoint/2010/main" val="2372045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DC485-F8BE-4685-8A5E-9D0D8E511CC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13B970B-FCC1-4AD0-BF68-E625BA3B537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103ADF7-70F5-487F-BB95-3663CA175BB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239490-8A31-41D2-B1BA-45EB1C55B796}"/>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20/02/2026</a:t>
            </a:fld>
            <a:endParaRPr lang="en-GB"/>
          </a:p>
        </p:txBody>
      </p:sp>
      <p:sp>
        <p:nvSpPr>
          <p:cNvPr id="6" name="Footer Placeholder 5">
            <a:extLst>
              <a:ext uri="{FF2B5EF4-FFF2-40B4-BE49-F238E27FC236}">
                <a16:creationId xmlns:a16="http://schemas.microsoft.com/office/drawing/2014/main" id="{46134523-63A4-4BB8-B913-2C3E71EFA7F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BBE0175-46AD-41D6-9A37-BB86D6BF11CA}"/>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a:p>
        </p:txBody>
      </p:sp>
    </p:spTree>
    <p:extLst>
      <p:ext uri="{BB962C8B-B14F-4D97-AF65-F5344CB8AC3E}">
        <p14:creationId xmlns:p14="http://schemas.microsoft.com/office/powerpoint/2010/main" val="1688154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F7BB6-B2E9-4DF6-9C1E-ABA974D2DD2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6E9AF04-CFF5-45C8-BC97-1A8A475EEAA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F27DA5D-3FFE-432C-8CDC-331F4EC2D56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6151EF-446F-470C-A16E-781A61BF6A88}"/>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20/02/2026</a:t>
            </a:fld>
            <a:endParaRPr lang="en-GB"/>
          </a:p>
        </p:txBody>
      </p:sp>
      <p:sp>
        <p:nvSpPr>
          <p:cNvPr id="6" name="Footer Placeholder 5">
            <a:extLst>
              <a:ext uri="{FF2B5EF4-FFF2-40B4-BE49-F238E27FC236}">
                <a16:creationId xmlns:a16="http://schemas.microsoft.com/office/drawing/2014/main" id="{4C405AF9-4264-4E55-9F1A-3D7165CF5B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7A0C58-140E-4383-B62F-66443F2EC38F}"/>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a:p>
        </p:txBody>
      </p:sp>
    </p:spTree>
    <p:extLst>
      <p:ext uri="{BB962C8B-B14F-4D97-AF65-F5344CB8AC3E}">
        <p14:creationId xmlns:p14="http://schemas.microsoft.com/office/powerpoint/2010/main" val="3910769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B3A0A1-39D3-4F13-BFEB-B4CAEB93E4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AAF636-3271-42C5-8C3B-69BD133C31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3F75C3-CE4A-4CBD-8751-D92BC58B3B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F97135-707D-41E1-AF4F-D43A11E12FA9}" type="datetimeFigureOut">
              <a:rPr lang="en-GB" smtClean="0"/>
              <a:t>20/02/2026</a:t>
            </a:fld>
            <a:endParaRPr lang="en-GB"/>
          </a:p>
        </p:txBody>
      </p:sp>
      <p:sp>
        <p:nvSpPr>
          <p:cNvPr id="5" name="Footer Placeholder 4">
            <a:extLst>
              <a:ext uri="{FF2B5EF4-FFF2-40B4-BE49-F238E27FC236}">
                <a16:creationId xmlns:a16="http://schemas.microsoft.com/office/drawing/2014/main" id="{C4E9AB2B-1A45-479C-BE6D-B9C299A96A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4FDF32F-A152-4DDF-A7A1-FFCC72736D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AC590E-5E06-45DD-9CD0-8021651856D2}" type="slidenum">
              <a:rPr lang="en-GB" smtClean="0"/>
              <a:t>‹#›</a:t>
            </a:fld>
            <a:endParaRPr lang="en-GB"/>
          </a:p>
        </p:txBody>
      </p:sp>
      <p:pic>
        <p:nvPicPr>
          <p:cNvPr id="12" name="Picture 11">
            <a:extLst>
              <a:ext uri="{FF2B5EF4-FFF2-40B4-BE49-F238E27FC236}">
                <a16:creationId xmlns:a16="http://schemas.microsoft.com/office/drawing/2014/main" id="{4A51A6E3-35F3-4E9F-9C41-8E672635BF03}"/>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t="27862" r="787" b="34233"/>
          <a:stretch/>
        </p:blipFill>
        <p:spPr>
          <a:xfrm>
            <a:off x="0" y="6608351"/>
            <a:ext cx="12192000" cy="277033"/>
          </a:xfrm>
          <a:prstGeom prst="rect">
            <a:avLst/>
          </a:prstGeom>
        </p:spPr>
      </p:pic>
    </p:spTree>
    <p:extLst>
      <p:ext uri="{BB962C8B-B14F-4D97-AF65-F5344CB8AC3E}">
        <p14:creationId xmlns:p14="http://schemas.microsoft.com/office/powerpoint/2010/main" val="3409059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joinedupcarederbyshire.co.uk/about-us/our-neighbourhood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hyperlink" Target="https://joinedupcarederbyshire.co.uk/your-services/gps/primary-care-network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derby.gov.uk/health-and-social-care/public-health/hwb/"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derbyshire.gov.uk/social-health/health-and-wellbeing/about-public-health/health-and-wellbeing-board/health-and-wellbeing-board.aspx"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joinedupcarederbyshire.co.uk/about-us/provider-collaborative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hyperlink" Target="mailto:ddicb.engagement@nhs.net" TargetMode="Externa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hyperlink" Target="https://joinedupcarederbyshire.co.u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joinedupcarederbyshire.co.uk/derbyshire-integrated-care-board/"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joinedupcarederbyshire.co.uk/derbyshire-integrated-care-board/icb-leadership-tea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joinedupcarederbyshire.co.uk/about-us/derbyshire-integrated-care-partnership/"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C894F10-CE7A-45D9-B152-B3812A5067C8}"/>
              </a:ext>
            </a:extLst>
          </p:cNvPr>
          <p:cNvSpPr>
            <a:spLocks noGrp="1"/>
          </p:cNvSpPr>
          <p:nvPr>
            <p:ph type="subTitle" idx="1"/>
          </p:nvPr>
        </p:nvSpPr>
        <p:spPr/>
        <p:txBody>
          <a:bodyPr/>
          <a:lstStyle/>
          <a:p>
            <a:endParaRPr lang="en-GB"/>
          </a:p>
        </p:txBody>
      </p:sp>
      <p:sp>
        <p:nvSpPr>
          <p:cNvPr id="4" name="TextBox 3">
            <a:extLst>
              <a:ext uri="{FF2B5EF4-FFF2-40B4-BE49-F238E27FC236}">
                <a16:creationId xmlns:a16="http://schemas.microsoft.com/office/drawing/2014/main" id="{8B604A04-BA98-411F-8384-50EB88C07E5A}"/>
              </a:ext>
            </a:extLst>
          </p:cNvPr>
          <p:cNvSpPr txBox="1"/>
          <p:nvPr/>
        </p:nvSpPr>
        <p:spPr>
          <a:xfrm>
            <a:off x="1212968" y="1600200"/>
            <a:ext cx="10191499" cy="2123658"/>
          </a:xfrm>
          <a:prstGeom prst="rect">
            <a:avLst/>
          </a:prstGeom>
          <a:noFill/>
        </p:spPr>
        <p:txBody>
          <a:bodyPr wrap="square" rtlCol="0">
            <a:spAutoFit/>
          </a:bodyPr>
          <a:lstStyle/>
          <a:p>
            <a:pPr algn="ctr"/>
            <a:r>
              <a:rPr lang="en-GB" sz="3600" b="1" dirty="0">
                <a:latin typeface="Arial" pitchFamily="34" charset="0"/>
                <a:cs typeface="Arial" pitchFamily="34" charset="0"/>
              </a:rPr>
              <a:t>System and Organisational Structure</a:t>
            </a:r>
          </a:p>
          <a:p>
            <a:pPr algn="ctr"/>
            <a:r>
              <a:rPr lang="en-GB" sz="3600" i="1" dirty="0">
                <a:latin typeface="Arial" pitchFamily="34" charset="0"/>
                <a:cs typeface="Arial" pitchFamily="34" charset="0"/>
              </a:rPr>
              <a:t>Understanding how health and care services are organised in Derby and Derbyshire</a:t>
            </a:r>
            <a:endParaRPr lang="en-GB" sz="3200" i="1" dirty="0">
              <a:latin typeface="Arial" pitchFamily="34" charset="0"/>
              <a:cs typeface="Arial" pitchFamily="34" charset="0"/>
            </a:endParaRPr>
          </a:p>
          <a:p>
            <a:pPr algn="ctr"/>
            <a:endParaRPr lang="en-GB" sz="2400" b="1" dirty="0">
              <a:solidFill>
                <a:srgbClr val="00B0F0"/>
              </a:solidFill>
              <a:latin typeface="Arial" pitchFamily="34" charset="0"/>
              <a:cs typeface="Arial" pitchFamily="34" charset="0"/>
            </a:endParaRPr>
          </a:p>
        </p:txBody>
      </p:sp>
      <p:pic>
        <p:nvPicPr>
          <p:cNvPr id="5" name="Picture 4" descr="A picture containing text&#10;&#10;Description automatically generated">
            <a:extLst>
              <a:ext uri="{FF2B5EF4-FFF2-40B4-BE49-F238E27FC236}">
                <a16:creationId xmlns:a16="http://schemas.microsoft.com/office/drawing/2014/main" id="{5CDA8D7A-A9CA-4588-AEFD-043BE10019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7647"/>
          <a:stretch/>
        </p:blipFill>
        <p:spPr>
          <a:xfrm>
            <a:off x="0" y="3501008"/>
            <a:ext cx="12192000" cy="2394892"/>
          </a:xfrm>
          <a:prstGeom prst="rect">
            <a:avLst/>
          </a:prstGeom>
        </p:spPr>
      </p:pic>
      <p:pic>
        <p:nvPicPr>
          <p:cNvPr id="7" name="Picture 6" descr="A picture containing timeline&#10;&#10;Description automatically generated">
            <a:extLst>
              <a:ext uri="{FF2B5EF4-FFF2-40B4-BE49-F238E27FC236}">
                <a16:creationId xmlns:a16="http://schemas.microsoft.com/office/drawing/2014/main" id="{685F1AB9-2347-4F25-A6DC-495E7F7EBE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08368" y="301064"/>
            <a:ext cx="2430000" cy="972000"/>
          </a:xfrm>
          <a:prstGeom prst="rect">
            <a:avLst/>
          </a:prstGeom>
        </p:spPr>
      </p:pic>
      <p:grpSp>
        <p:nvGrpSpPr>
          <p:cNvPr id="10" name="Group 9">
            <a:extLst>
              <a:ext uri="{FF2B5EF4-FFF2-40B4-BE49-F238E27FC236}">
                <a16:creationId xmlns:a16="http://schemas.microsoft.com/office/drawing/2014/main" id="{DC2C1E0C-DCB8-4E1C-867B-04EA3B9C32FC}"/>
              </a:ext>
            </a:extLst>
          </p:cNvPr>
          <p:cNvGrpSpPr/>
          <p:nvPr/>
        </p:nvGrpSpPr>
        <p:grpSpPr>
          <a:xfrm>
            <a:off x="0" y="5835851"/>
            <a:ext cx="12192000" cy="1145974"/>
            <a:chOff x="0" y="5835851"/>
            <a:chExt cx="12192000" cy="1145974"/>
          </a:xfrm>
        </p:grpSpPr>
        <p:sp>
          <p:nvSpPr>
            <p:cNvPr id="9" name="Rectangle 8">
              <a:extLst>
                <a:ext uri="{FF2B5EF4-FFF2-40B4-BE49-F238E27FC236}">
                  <a16:creationId xmlns:a16="http://schemas.microsoft.com/office/drawing/2014/main" id="{3878AA03-D1D2-4BCD-A36E-C8CDC783EC2F}"/>
                </a:ext>
              </a:extLst>
            </p:cNvPr>
            <p:cNvSpPr/>
            <p:nvPr/>
          </p:nvSpPr>
          <p:spPr>
            <a:xfrm>
              <a:off x="0" y="5895900"/>
              <a:ext cx="12192000" cy="1085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Graphical user interface, application&#10;&#10;Description automatically generated">
              <a:extLst>
                <a:ext uri="{FF2B5EF4-FFF2-40B4-BE49-F238E27FC236}">
                  <a16:creationId xmlns:a16="http://schemas.microsoft.com/office/drawing/2014/main" id="{EFE1A21B-C924-4AA2-A4DB-A872850D32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42829" y="5835851"/>
              <a:ext cx="6155999" cy="972000"/>
            </a:xfrm>
            <a:prstGeom prst="rect">
              <a:avLst/>
            </a:prstGeom>
          </p:spPr>
        </p:pic>
      </p:grpSp>
    </p:spTree>
    <p:extLst>
      <p:ext uri="{BB962C8B-B14F-4D97-AF65-F5344CB8AC3E}">
        <p14:creationId xmlns:p14="http://schemas.microsoft.com/office/powerpoint/2010/main" val="2524733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EA860-A08F-6D56-4664-D20EF1C5CE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CDCF10-684F-D78C-730A-32E2FA24283D}"/>
              </a:ext>
            </a:extLst>
          </p:cNvPr>
          <p:cNvSpPr>
            <a:spLocks noGrp="1"/>
          </p:cNvSpPr>
          <p:nvPr>
            <p:ph type="title"/>
          </p:nvPr>
        </p:nvSpPr>
        <p:spPr/>
        <p:txBody>
          <a:bodyPr>
            <a:normAutofit/>
          </a:bodyPr>
          <a:lstStyle/>
          <a:p>
            <a:pPr algn="l"/>
            <a:r>
              <a:rPr lang="en-GB" sz="3600" b="1" dirty="0">
                <a:solidFill>
                  <a:srgbClr val="00B0F0"/>
                </a:solidFill>
                <a:latin typeface="Arial" pitchFamily="34" charset="0"/>
                <a:cs typeface="Arial" pitchFamily="34" charset="0"/>
              </a:rPr>
              <a:t>Place – NHS Reform</a:t>
            </a:r>
          </a:p>
        </p:txBody>
      </p:sp>
      <p:sp>
        <p:nvSpPr>
          <p:cNvPr id="4" name="Content Placeholder 3">
            <a:extLst>
              <a:ext uri="{FF2B5EF4-FFF2-40B4-BE49-F238E27FC236}">
                <a16:creationId xmlns:a16="http://schemas.microsoft.com/office/drawing/2014/main" id="{A80ADBEA-05D4-0ED6-3A40-520689876D9E}"/>
              </a:ext>
            </a:extLst>
          </p:cNvPr>
          <p:cNvSpPr>
            <a:spLocks noGrp="1"/>
          </p:cNvSpPr>
          <p:nvPr>
            <p:ph idx="1"/>
          </p:nvPr>
        </p:nvSpPr>
        <p:spPr/>
        <p:txBody>
          <a:bodyPr>
            <a:normAutofit/>
          </a:bodyPr>
          <a:lstStyle/>
          <a:p>
            <a:r>
              <a:rPr lang="en-GB" sz="2000" dirty="0">
                <a:latin typeface="Arial" panose="020B0604020202020204" pitchFamily="34" charset="0"/>
                <a:cs typeface="Arial" panose="020B0604020202020204" pitchFamily="34" charset="0"/>
              </a:rPr>
              <a:t>The reform emphasises devolution of functions and budgets to Place level. </a:t>
            </a:r>
          </a:p>
          <a:p>
            <a:r>
              <a:rPr lang="en-GB" sz="2000" dirty="0">
                <a:latin typeface="Arial" panose="020B0604020202020204" pitchFamily="34" charset="0"/>
                <a:cs typeface="Arial" panose="020B0604020202020204" pitchFamily="34" charset="0"/>
              </a:rPr>
              <a:t> Place will have greater responsibility for planning and delivering services closer to communities and have a key role in shifting care from hospitals to community settings. </a:t>
            </a:r>
          </a:p>
        </p:txBody>
      </p:sp>
    </p:spTree>
    <p:extLst>
      <p:ext uri="{BB962C8B-B14F-4D97-AF65-F5344CB8AC3E}">
        <p14:creationId xmlns:p14="http://schemas.microsoft.com/office/powerpoint/2010/main" val="1198401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C7447-DE62-0F66-F6EF-4DFCEE9173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B1948F-BA77-B1A8-23FC-676B90277B58}"/>
              </a:ext>
            </a:extLst>
          </p:cNvPr>
          <p:cNvSpPr>
            <a:spLocks noGrp="1"/>
          </p:cNvSpPr>
          <p:nvPr>
            <p:ph type="title"/>
          </p:nvPr>
        </p:nvSpPr>
        <p:spPr/>
        <p:txBody>
          <a:bodyPr>
            <a:normAutofit/>
          </a:bodyPr>
          <a:lstStyle/>
          <a:p>
            <a:pPr algn="l"/>
            <a:r>
              <a:rPr lang="en-GB" sz="3600" b="1" dirty="0">
                <a:solidFill>
                  <a:srgbClr val="00AED9"/>
                </a:solidFill>
                <a:latin typeface="Arial" pitchFamily="34" charset="0"/>
                <a:cs typeface="Arial" pitchFamily="34" charset="0"/>
              </a:rPr>
              <a:t>Place Alliances - </a:t>
            </a:r>
            <a:r>
              <a:rPr lang="en-GB" sz="3200" dirty="0">
                <a:solidFill>
                  <a:srgbClr val="00B0F0"/>
                </a:solidFill>
                <a:latin typeface="Arial" pitchFamily="34" charset="0"/>
                <a:cs typeface="Arial" pitchFamily="34" charset="0"/>
              </a:rPr>
              <a:t>Will be known as Neighbourhoods</a:t>
            </a:r>
            <a:endParaRPr lang="en-GB" sz="3600" dirty="0">
              <a:solidFill>
                <a:srgbClr val="00B0F0"/>
              </a:solidFill>
              <a:latin typeface="Arial" pitchFamily="34" charset="0"/>
              <a:cs typeface="Arial" pitchFamily="34" charset="0"/>
            </a:endParaRPr>
          </a:p>
        </p:txBody>
      </p:sp>
      <p:sp>
        <p:nvSpPr>
          <p:cNvPr id="4" name="Content Placeholder 3">
            <a:extLst>
              <a:ext uri="{FF2B5EF4-FFF2-40B4-BE49-F238E27FC236}">
                <a16:creationId xmlns:a16="http://schemas.microsoft.com/office/drawing/2014/main" id="{8FF32E57-A03D-0561-6ECB-C6E674AF756F}"/>
              </a:ext>
            </a:extLst>
          </p:cNvPr>
          <p:cNvSpPr>
            <a:spLocks noGrp="1"/>
          </p:cNvSpPr>
          <p:nvPr>
            <p:ph idx="1"/>
          </p:nvPr>
        </p:nvSpPr>
        <p:spPr/>
        <p:txBody>
          <a:bodyPr>
            <a:normAutofit/>
          </a:bodyPr>
          <a:lstStyle/>
          <a:p>
            <a:pPr marL="0" indent="0">
              <a:buNone/>
            </a:pPr>
            <a:r>
              <a:rPr lang="en-GB" sz="2000" b="1" dirty="0">
                <a:latin typeface="Arial" panose="020B0604020202020204" pitchFamily="34" charset="0"/>
                <a:cs typeface="Arial" panose="020B0604020202020204" pitchFamily="34" charset="0"/>
              </a:rPr>
              <a:t>What are Neighbourhood Alliances?</a:t>
            </a:r>
          </a:p>
          <a:p>
            <a:r>
              <a:rPr lang="en-GB" sz="2000" dirty="0">
                <a:latin typeface="Arial" panose="020B0604020202020204" pitchFamily="34" charset="0"/>
                <a:cs typeface="Arial" panose="020B0604020202020204" pitchFamily="34" charset="0"/>
              </a:rPr>
              <a:t>Neighbourhoods involve commissioners, community services providers, local authorities, public health, primary care, the voluntary, community, faith and social enterprise sector, and the public working together to meet the needs of local people.</a:t>
            </a:r>
          </a:p>
          <a:p>
            <a:r>
              <a:rPr lang="en-GB" sz="2000" dirty="0">
                <a:latin typeface="Arial" panose="020B0604020202020204" pitchFamily="34" charset="0"/>
                <a:cs typeface="Arial" panose="020B0604020202020204" pitchFamily="34" charset="0"/>
              </a:rPr>
              <a:t>It is about empowering people to live healthy lives for as long as possible through joining up health, care and community support (tailored to each community). </a:t>
            </a:r>
          </a:p>
        </p:txBody>
      </p:sp>
      <p:sp>
        <p:nvSpPr>
          <p:cNvPr id="5" name="TextBox 4">
            <a:extLst>
              <a:ext uri="{FF2B5EF4-FFF2-40B4-BE49-F238E27FC236}">
                <a16:creationId xmlns:a16="http://schemas.microsoft.com/office/drawing/2014/main" id="{FC730AAB-59DF-7168-B358-CAF97347A9D3}"/>
              </a:ext>
            </a:extLst>
          </p:cNvPr>
          <p:cNvSpPr txBox="1"/>
          <p:nvPr/>
        </p:nvSpPr>
        <p:spPr>
          <a:xfrm>
            <a:off x="7876761" y="5788680"/>
            <a:ext cx="3911047" cy="523220"/>
          </a:xfrm>
          <a:prstGeom prst="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r>
              <a:rPr lang="en-GB" sz="2800" b="1" dirty="0">
                <a:latin typeface="Arial" panose="020B0604020202020204" pitchFamily="34" charset="0"/>
                <a:cs typeface="Arial" panose="020B0604020202020204" pitchFamily="34" charset="0"/>
                <a:hlinkClick r:id="rId3"/>
              </a:rPr>
              <a:t>Our Neighbourhoods</a:t>
            </a:r>
            <a:endParaRPr lang="en-GB"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2288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33F2C1-31F0-DB1F-1C37-9B31906E1A56}"/>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65E17EDD-977A-1410-A862-57D890DCCD4E}"/>
              </a:ext>
            </a:extLst>
          </p:cNvPr>
          <p:cNvPicPr>
            <a:picLocks noChangeAspect="1"/>
          </p:cNvPicPr>
          <p:nvPr/>
        </p:nvPicPr>
        <p:blipFill>
          <a:blip r:embed="rId3"/>
          <a:stretch>
            <a:fillRect/>
          </a:stretch>
        </p:blipFill>
        <p:spPr>
          <a:xfrm>
            <a:off x="3390522" y="458078"/>
            <a:ext cx="5410955" cy="5696745"/>
          </a:xfrm>
          <a:prstGeom prst="rect">
            <a:avLst/>
          </a:prstGeom>
        </p:spPr>
      </p:pic>
      <p:pic>
        <p:nvPicPr>
          <p:cNvPr id="11" name="Picture 10">
            <a:extLst>
              <a:ext uri="{FF2B5EF4-FFF2-40B4-BE49-F238E27FC236}">
                <a16:creationId xmlns:a16="http://schemas.microsoft.com/office/drawing/2014/main" id="{6548D63E-1C86-CCF7-150E-704F8116E647}"/>
              </a:ext>
            </a:extLst>
          </p:cNvPr>
          <p:cNvPicPr>
            <a:picLocks noChangeAspect="1"/>
          </p:cNvPicPr>
          <p:nvPr/>
        </p:nvPicPr>
        <p:blipFill>
          <a:blip r:embed="rId4"/>
          <a:stretch>
            <a:fillRect/>
          </a:stretch>
        </p:blipFill>
        <p:spPr>
          <a:xfrm>
            <a:off x="471246" y="2533510"/>
            <a:ext cx="3458058" cy="2000529"/>
          </a:xfrm>
          <a:prstGeom prst="rect">
            <a:avLst/>
          </a:prstGeom>
        </p:spPr>
      </p:pic>
    </p:spTree>
    <p:extLst>
      <p:ext uri="{BB962C8B-B14F-4D97-AF65-F5344CB8AC3E}">
        <p14:creationId xmlns:p14="http://schemas.microsoft.com/office/powerpoint/2010/main" val="4273562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BCB56-0DAD-DD4A-FE05-4DE506A89D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711BB4-33A8-6215-BD75-03DF55A83CF6}"/>
              </a:ext>
            </a:extLst>
          </p:cNvPr>
          <p:cNvSpPr>
            <a:spLocks noGrp="1"/>
          </p:cNvSpPr>
          <p:nvPr>
            <p:ph type="title"/>
          </p:nvPr>
        </p:nvSpPr>
        <p:spPr/>
        <p:txBody>
          <a:bodyPr>
            <a:normAutofit/>
          </a:bodyPr>
          <a:lstStyle/>
          <a:p>
            <a:pPr algn="l"/>
            <a:r>
              <a:rPr lang="en-GB" sz="3600" b="1" dirty="0">
                <a:solidFill>
                  <a:srgbClr val="00AED9"/>
                </a:solidFill>
                <a:latin typeface="Arial" pitchFamily="34" charset="0"/>
                <a:cs typeface="Arial" pitchFamily="34" charset="0"/>
              </a:rPr>
              <a:t>Primary Care Networks (PCNs)</a:t>
            </a:r>
          </a:p>
        </p:txBody>
      </p:sp>
      <p:sp>
        <p:nvSpPr>
          <p:cNvPr id="4" name="Content Placeholder 3">
            <a:extLst>
              <a:ext uri="{FF2B5EF4-FFF2-40B4-BE49-F238E27FC236}">
                <a16:creationId xmlns:a16="http://schemas.microsoft.com/office/drawing/2014/main" id="{4DBF18C2-78CF-AF30-8BD9-92333A94810B}"/>
              </a:ext>
            </a:extLst>
          </p:cNvPr>
          <p:cNvSpPr>
            <a:spLocks noGrp="1"/>
          </p:cNvSpPr>
          <p:nvPr>
            <p:ph idx="1"/>
          </p:nvPr>
        </p:nvSpPr>
        <p:spPr>
          <a:xfrm>
            <a:off x="1001487" y="1564015"/>
            <a:ext cx="5094513" cy="4351338"/>
          </a:xfrm>
        </p:spPr>
        <p:txBody>
          <a:bodyPr>
            <a:normAutofit/>
          </a:bodyPr>
          <a:lstStyle/>
          <a:p>
            <a:pPr marL="0" indent="0">
              <a:buNone/>
            </a:pPr>
            <a:r>
              <a:rPr lang="en-GB" sz="2000" b="1" dirty="0">
                <a:latin typeface="Arial" panose="020B0604020202020204" pitchFamily="34" charset="0"/>
                <a:cs typeface="Arial" panose="020B0604020202020204" pitchFamily="34" charset="0"/>
              </a:rPr>
              <a:t>What are PCNs?</a:t>
            </a:r>
          </a:p>
          <a:p>
            <a:r>
              <a:rPr lang="en-GB" sz="2000" dirty="0">
                <a:latin typeface="Arial" panose="020B0604020202020204" pitchFamily="34" charset="0"/>
                <a:cs typeface="Arial" panose="020B0604020202020204" pitchFamily="34" charset="0"/>
              </a:rPr>
              <a:t>Groups of GP practices working together to deliver care at a very local level.</a:t>
            </a:r>
          </a:p>
          <a:p>
            <a:r>
              <a:rPr lang="en-GB" sz="2000" dirty="0">
                <a:latin typeface="Arial" panose="020B0604020202020204" pitchFamily="34" charset="0"/>
                <a:cs typeface="Arial" panose="020B0604020202020204" pitchFamily="34" charset="0"/>
              </a:rPr>
              <a:t>PCNs support joined-up care, including mental health, social prescribing, and long-term condition management.</a:t>
            </a:r>
          </a:p>
          <a:p>
            <a:r>
              <a:rPr lang="en-GB" sz="2000" dirty="0">
                <a:latin typeface="Arial" panose="020B0604020202020204" pitchFamily="34" charset="0"/>
                <a:cs typeface="Arial" panose="020B0604020202020204" pitchFamily="34" charset="0"/>
              </a:rPr>
              <a:t>There are over 18 PCNs in Derbyshire, each serving around 30,000–50,000 people.</a:t>
            </a:r>
          </a:p>
          <a:p>
            <a:pPr marL="0" indent="0">
              <a:buNone/>
            </a:pPr>
            <a:endParaRPr lang="en-GB" sz="20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4623100-4863-A165-2ABD-D6D555A92380}"/>
              </a:ext>
            </a:extLst>
          </p:cNvPr>
          <p:cNvSpPr txBox="1"/>
          <p:nvPr/>
        </p:nvSpPr>
        <p:spPr>
          <a:xfrm>
            <a:off x="377371" y="5788680"/>
            <a:ext cx="4107543" cy="523220"/>
          </a:xfrm>
          <a:prstGeom prst="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r>
              <a:rPr lang="en-GB" sz="2800" b="1" dirty="0">
                <a:latin typeface="Arial" panose="020B0604020202020204" pitchFamily="34" charset="0"/>
                <a:cs typeface="Arial" panose="020B0604020202020204" pitchFamily="34" charset="0"/>
                <a:hlinkClick r:id="rId3"/>
              </a:rPr>
              <a:t>Primary Care Networks</a:t>
            </a:r>
            <a:endParaRPr lang="en-GB" sz="2800"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FDA7776-901B-7D6E-E162-F8DDFB9D62DB}"/>
              </a:ext>
            </a:extLst>
          </p:cNvPr>
          <p:cNvSpPr txBox="1"/>
          <p:nvPr/>
        </p:nvSpPr>
        <p:spPr>
          <a:xfrm>
            <a:off x="6259287" y="1506895"/>
            <a:ext cx="5555342" cy="4985980"/>
          </a:xfrm>
          <a:prstGeom prst="rect">
            <a:avLst/>
          </a:prstGeom>
          <a:noFill/>
        </p:spPr>
        <p:txBody>
          <a:bodyPr wrap="square" rtlCol="0">
            <a:spAutoFit/>
          </a:bodyPr>
          <a:lstStyle/>
          <a:p>
            <a:pPr lvl="0" eaLnBrk="0" fontAlgn="base" hangingPunct="0">
              <a:spcBef>
                <a:spcPct val="0"/>
              </a:spcBef>
              <a:spcAft>
                <a:spcPct val="0"/>
              </a:spcAft>
            </a:pPr>
            <a:r>
              <a:rPr lang="en-US" altLang="en-US" sz="2000" b="1" dirty="0">
                <a:latin typeface="Arial" panose="020B0604020202020204" pitchFamily="34" charset="0"/>
              </a:rPr>
              <a:t>Benefits of PCN working:</a:t>
            </a:r>
            <a:br>
              <a:rPr lang="en-US" altLang="en-US" sz="2000" b="1" dirty="0">
                <a:latin typeface="Arial" panose="020B0604020202020204" pitchFamily="34" charset="0"/>
              </a:rPr>
            </a:br>
            <a:endParaRPr lang="en-US" altLang="en-US" sz="2000" b="1" dirty="0">
              <a:latin typeface="Arial" panose="020B0604020202020204" pitchFamily="34" charset="0"/>
            </a:endParaRPr>
          </a:p>
          <a:p>
            <a:pPr marL="342900" lvl="0" indent="-342900" eaLnBrk="0" fontAlgn="base" hangingPunct="0">
              <a:spcBef>
                <a:spcPct val="0"/>
              </a:spcBef>
              <a:spcAft>
                <a:spcPct val="0"/>
              </a:spcAft>
              <a:buFont typeface="Arial" panose="020B0604020202020204" pitchFamily="34" charset="0"/>
              <a:buChar char="•"/>
            </a:pPr>
            <a:r>
              <a:rPr lang="en-US" altLang="en-US" sz="2000" dirty="0">
                <a:latin typeface="Arial" panose="020B0604020202020204" pitchFamily="34" charset="0"/>
              </a:rPr>
              <a:t>Share resources, expertise, and services. </a:t>
            </a:r>
          </a:p>
          <a:p>
            <a:pPr marL="342900" lvl="0" indent="-342900" eaLnBrk="0" fontAlgn="base" hangingPunct="0">
              <a:spcBef>
                <a:spcPct val="0"/>
              </a:spcBef>
              <a:spcAft>
                <a:spcPct val="0"/>
              </a:spcAft>
              <a:buFont typeface="Arial" panose="020B0604020202020204" pitchFamily="34" charset="0"/>
              <a:buChar char="•"/>
            </a:pPr>
            <a:r>
              <a:rPr lang="en-US" altLang="en-US" sz="2000" dirty="0">
                <a:latin typeface="Arial" panose="020B0604020202020204" pitchFamily="34" charset="0"/>
              </a:rPr>
              <a:t>Bid for contracts to run services as a group. </a:t>
            </a:r>
          </a:p>
          <a:p>
            <a:pPr marL="342900" lvl="0" indent="-342900" eaLnBrk="0" fontAlgn="base" hangingPunct="0">
              <a:spcBef>
                <a:spcPct val="0"/>
              </a:spcBef>
              <a:spcAft>
                <a:spcPct val="0"/>
              </a:spcAft>
              <a:buFont typeface="Arial" panose="020B0604020202020204" pitchFamily="34" charset="0"/>
              <a:buChar char="•"/>
            </a:pPr>
            <a:r>
              <a:rPr lang="en-US" altLang="en-US" sz="2000" dirty="0">
                <a:latin typeface="Arial" panose="020B0604020202020204" pitchFamily="34" charset="0"/>
              </a:rPr>
              <a:t>Recruit and retain specialist staff to support GPs. </a:t>
            </a:r>
          </a:p>
          <a:p>
            <a:pPr marL="342900" lvl="0" indent="-342900" eaLnBrk="0" fontAlgn="base" hangingPunct="0">
              <a:spcBef>
                <a:spcPct val="0"/>
              </a:spcBef>
              <a:spcAft>
                <a:spcPct val="0"/>
              </a:spcAft>
              <a:buFont typeface="Arial" panose="020B0604020202020204" pitchFamily="34" charset="0"/>
              <a:buChar char="•"/>
            </a:pPr>
            <a:r>
              <a:rPr lang="en-US" altLang="en-US" sz="2000" dirty="0">
                <a:latin typeface="Arial" panose="020B0604020202020204" pitchFamily="34" charset="0"/>
              </a:rPr>
              <a:t>Improve integration with wider health and care system. </a:t>
            </a:r>
          </a:p>
          <a:p>
            <a:pPr marL="342900" lvl="0" indent="-342900" eaLnBrk="0" fontAlgn="base" hangingPunct="0">
              <a:spcBef>
                <a:spcPct val="0"/>
              </a:spcBef>
              <a:spcAft>
                <a:spcPct val="0"/>
              </a:spcAft>
              <a:buFont typeface="Arial" panose="020B0604020202020204" pitchFamily="34" charset="0"/>
              <a:buChar char="•"/>
            </a:pPr>
            <a:r>
              <a:rPr lang="en-US" altLang="en-US" sz="2000" dirty="0">
                <a:latin typeface="Arial" panose="020B0604020202020204" pitchFamily="34" charset="0"/>
              </a:rPr>
              <a:t>Enhance access to care close to home. </a:t>
            </a:r>
          </a:p>
          <a:p>
            <a:pPr marL="342900" lvl="0" indent="-342900" eaLnBrk="0" fontAlgn="base" hangingPunct="0">
              <a:spcBef>
                <a:spcPct val="0"/>
              </a:spcBef>
              <a:spcAft>
                <a:spcPct val="0"/>
              </a:spcAft>
              <a:buFont typeface="Arial" panose="020B0604020202020204" pitchFamily="34" charset="0"/>
              <a:buChar char="•"/>
            </a:pPr>
            <a:r>
              <a:rPr lang="en-US" altLang="en-US" sz="2000" dirty="0">
                <a:latin typeface="Arial" panose="020B0604020202020204" pitchFamily="34" charset="0"/>
              </a:rPr>
              <a:t>Broaden the range of services for patients. </a:t>
            </a:r>
          </a:p>
          <a:p>
            <a:pPr marL="342900" lvl="0" indent="-342900" eaLnBrk="0" fontAlgn="base" hangingPunct="0">
              <a:spcBef>
                <a:spcPct val="0"/>
              </a:spcBef>
              <a:spcAft>
                <a:spcPct val="0"/>
              </a:spcAft>
              <a:buFont typeface="Arial" panose="020B0604020202020204" pitchFamily="34" charset="0"/>
              <a:buChar char="•"/>
            </a:pPr>
            <a:r>
              <a:rPr lang="en-US" altLang="en-US" sz="2000" dirty="0">
                <a:latin typeface="Arial" panose="020B0604020202020204" pitchFamily="34" charset="0"/>
              </a:rPr>
              <a:t>Support sustainability of smaller practices. </a:t>
            </a:r>
          </a:p>
          <a:p>
            <a:pPr marL="342900" lvl="0" indent="-342900" eaLnBrk="0" fontAlgn="base" hangingPunct="0">
              <a:spcBef>
                <a:spcPct val="0"/>
              </a:spcBef>
              <a:spcAft>
                <a:spcPct val="0"/>
              </a:spcAft>
              <a:buFont typeface="Arial" panose="020B0604020202020204" pitchFamily="34" charset="0"/>
              <a:buChar char="•"/>
            </a:pPr>
            <a:r>
              <a:rPr lang="en-US" altLang="en-US" sz="2000" dirty="0">
                <a:latin typeface="Arial" panose="020B0604020202020204" pitchFamily="34" charset="0"/>
              </a:rPr>
              <a:t>Manage financial and estates pressures. </a:t>
            </a:r>
          </a:p>
          <a:p>
            <a:pPr marL="342900" lvl="0" indent="-342900" eaLnBrk="0" fontAlgn="base" hangingPunct="0">
              <a:spcBef>
                <a:spcPct val="0"/>
              </a:spcBef>
              <a:spcAft>
                <a:spcPct val="0"/>
              </a:spcAft>
              <a:buFont typeface="Arial" panose="020B0604020202020204" pitchFamily="34" charset="0"/>
              <a:buChar char="•"/>
            </a:pPr>
            <a:r>
              <a:rPr lang="en-US" altLang="en-US" sz="2000" dirty="0">
                <a:latin typeface="Arial" panose="020B0604020202020204" pitchFamily="34" charset="0"/>
              </a:rPr>
              <a:t>Reduce health inequalities. </a:t>
            </a:r>
          </a:p>
          <a:p>
            <a:pPr marL="342900" lvl="0" indent="-342900" eaLnBrk="0" fontAlgn="base" hangingPunct="0">
              <a:spcBef>
                <a:spcPct val="0"/>
              </a:spcBef>
              <a:spcAft>
                <a:spcPct val="0"/>
              </a:spcAft>
              <a:buFont typeface="Arial" panose="020B0604020202020204" pitchFamily="34" charset="0"/>
              <a:buChar char="•"/>
            </a:pPr>
            <a:r>
              <a:rPr lang="en-US" altLang="en-US" sz="2000" dirty="0">
                <a:latin typeface="Arial" panose="020B0604020202020204" pitchFamily="34" charset="0"/>
              </a:rPr>
              <a:t>Enhance health and wellbeing of the local population </a:t>
            </a:r>
          </a:p>
          <a:p>
            <a:endParaRPr lang="en-GB" dirty="0"/>
          </a:p>
        </p:txBody>
      </p:sp>
    </p:spTree>
    <p:extLst>
      <p:ext uri="{BB962C8B-B14F-4D97-AF65-F5344CB8AC3E}">
        <p14:creationId xmlns:p14="http://schemas.microsoft.com/office/powerpoint/2010/main" val="3833780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F6950-0DEB-266B-560B-9EFA91E4635E}"/>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FB08B6B4-F2EF-E603-C5CD-C3ECE28B5FB7}"/>
              </a:ext>
            </a:extLst>
          </p:cNvPr>
          <p:cNvPicPr>
            <a:picLocks noChangeAspect="1"/>
          </p:cNvPicPr>
          <p:nvPr/>
        </p:nvPicPr>
        <p:blipFill>
          <a:blip r:embed="rId3"/>
          <a:stretch>
            <a:fillRect/>
          </a:stretch>
        </p:blipFill>
        <p:spPr>
          <a:xfrm>
            <a:off x="2116454" y="354284"/>
            <a:ext cx="2981741" cy="5715798"/>
          </a:xfrm>
          <a:prstGeom prst="rect">
            <a:avLst/>
          </a:prstGeom>
        </p:spPr>
      </p:pic>
      <p:pic>
        <p:nvPicPr>
          <p:cNvPr id="11" name="Picture 10">
            <a:extLst>
              <a:ext uri="{FF2B5EF4-FFF2-40B4-BE49-F238E27FC236}">
                <a16:creationId xmlns:a16="http://schemas.microsoft.com/office/drawing/2014/main" id="{95E372F5-1F71-1A4F-747E-7569528E3323}"/>
              </a:ext>
            </a:extLst>
          </p:cNvPr>
          <p:cNvPicPr>
            <a:picLocks noChangeAspect="1"/>
          </p:cNvPicPr>
          <p:nvPr/>
        </p:nvPicPr>
        <p:blipFill>
          <a:blip r:embed="rId4"/>
          <a:stretch>
            <a:fillRect/>
          </a:stretch>
        </p:blipFill>
        <p:spPr>
          <a:xfrm>
            <a:off x="6646734" y="148306"/>
            <a:ext cx="4536328" cy="6398610"/>
          </a:xfrm>
          <a:prstGeom prst="rect">
            <a:avLst/>
          </a:prstGeom>
        </p:spPr>
      </p:pic>
    </p:spTree>
    <p:extLst>
      <p:ext uri="{BB962C8B-B14F-4D97-AF65-F5344CB8AC3E}">
        <p14:creationId xmlns:p14="http://schemas.microsoft.com/office/powerpoint/2010/main" val="3123467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0ABA6-C6E3-8D41-4F41-B8268E01D5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63549F-8F9A-D14E-3BEB-C406C25511B0}"/>
              </a:ext>
            </a:extLst>
          </p:cNvPr>
          <p:cNvSpPr>
            <a:spLocks noGrp="1"/>
          </p:cNvSpPr>
          <p:nvPr>
            <p:ph type="title"/>
          </p:nvPr>
        </p:nvSpPr>
        <p:spPr/>
        <p:txBody>
          <a:bodyPr>
            <a:normAutofit/>
          </a:bodyPr>
          <a:lstStyle/>
          <a:p>
            <a:pPr algn="l"/>
            <a:r>
              <a:rPr lang="en-GB" sz="3600" b="1" dirty="0">
                <a:solidFill>
                  <a:srgbClr val="00AED9"/>
                </a:solidFill>
                <a:latin typeface="Arial" pitchFamily="34" charset="0"/>
                <a:cs typeface="Arial" pitchFamily="34" charset="0"/>
              </a:rPr>
              <a:t>PCNs – NHS Reform</a:t>
            </a:r>
          </a:p>
        </p:txBody>
      </p:sp>
      <p:sp>
        <p:nvSpPr>
          <p:cNvPr id="6" name="Rectangle 2">
            <a:extLst>
              <a:ext uri="{FF2B5EF4-FFF2-40B4-BE49-F238E27FC236}">
                <a16:creationId xmlns:a16="http://schemas.microsoft.com/office/drawing/2014/main" id="{B28D056A-AFCF-F6AE-A50F-5F7677AE675E}"/>
              </a:ext>
            </a:extLst>
          </p:cNvPr>
          <p:cNvSpPr>
            <a:spLocks noGrp="1" noChangeArrowheads="1"/>
          </p:cNvSpPr>
          <p:nvPr>
            <p:ph idx="1"/>
          </p:nvPr>
        </p:nvSpPr>
        <p:spPr bwMode="auto">
          <a:xfrm>
            <a:off x="838200" y="1690062"/>
            <a:ext cx="10134601"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00000"/>
              </a:lnSpc>
              <a:spcBef>
                <a:spcPct val="0"/>
              </a:spcBef>
              <a:spcAft>
                <a:spcPct val="0"/>
              </a:spcAft>
            </a:pPr>
            <a:r>
              <a:rPr kumimoji="0" lang="en-US" altLang="en-US" sz="2000" i="0" u="none" strike="noStrike" cap="none" normalizeH="0" baseline="0" dirty="0">
                <a:ln>
                  <a:noFill/>
                </a:ln>
                <a:solidFill>
                  <a:schemeClr val="tx1"/>
                </a:solidFill>
                <a:effectLst/>
                <a:latin typeface="Arial" panose="020B0604020202020204" pitchFamily="34" charset="0"/>
              </a:rPr>
              <a:t>PCNs will remain central to delivering care at the </a:t>
            </a:r>
            <a:r>
              <a:rPr kumimoji="0" lang="en-US" altLang="en-US" sz="2000" i="0" u="none" strike="noStrike" cap="none" normalizeH="0" baseline="0" dirty="0" err="1">
                <a:ln>
                  <a:noFill/>
                </a:ln>
                <a:solidFill>
                  <a:schemeClr val="tx1"/>
                </a:solidFill>
                <a:effectLst/>
                <a:latin typeface="Arial" panose="020B0604020202020204" pitchFamily="34" charset="0"/>
              </a:rPr>
              <a:t>neighbourhood</a:t>
            </a:r>
            <a:r>
              <a:rPr kumimoji="0" lang="en-US" altLang="en-US" sz="2000" i="0" u="none" strike="noStrike" cap="none" normalizeH="0" baseline="0" dirty="0">
                <a:ln>
                  <a:noFill/>
                </a:ln>
                <a:solidFill>
                  <a:schemeClr val="tx1"/>
                </a:solidFill>
                <a:effectLst/>
                <a:latin typeface="Arial" panose="020B0604020202020204" pitchFamily="34" charset="0"/>
              </a:rPr>
              <a:t> level. </a:t>
            </a:r>
          </a:p>
          <a:p>
            <a:pPr marL="0" indent="0" eaLnBrk="0" fontAlgn="base" hangingPunct="0">
              <a:lnSpc>
                <a:spcPct val="100000"/>
              </a:lnSpc>
              <a:spcBef>
                <a:spcPct val="0"/>
              </a:spcBef>
              <a:spcAft>
                <a:spcPct val="0"/>
              </a:spcAft>
              <a:buNone/>
            </a:pPr>
            <a:endParaRPr kumimoji="0" lang="en-US" altLang="en-US" sz="2000" i="0" u="none" strike="noStrike" cap="none" normalizeH="0" baseline="0" dirty="0">
              <a:ln>
                <a:noFill/>
              </a:ln>
              <a:solidFill>
                <a:schemeClr val="tx1"/>
              </a:solidFill>
              <a:effectLst/>
              <a:latin typeface="Arial" panose="020B0604020202020204" pitchFamily="34" charset="0"/>
            </a:endParaRPr>
          </a:p>
          <a:p>
            <a:pPr marL="0" indent="0" eaLnBrk="0" fontAlgn="base" hangingPunct="0">
              <a:lnSpc>
                <a:spcPct val="100000"/>
              </a:lnSpc>
              <a:spcBef>
                <a:spcPct val="0"/>
              </a:spcBef>
              <a:spcAft>
                <a:spcPct val="0"/>
              </a:spcAft>
              <a:buNone/>
            </a:pPr>
            <a:r>
              <a:rPr kumimoji="0" lang="en-US" altLang="en-US" sz="2000" i="0" u="none" strike="noStrike" cap="none" normalizeH="0" baseline="0" dirty="0">
                <a:ln>
                  <a:noFill/>
                </a:ln>
                <a:solidFill>
                  <a:schemeClr val="tx1"/>
                </a:solidFill>
                <a:effectLst/>
                <a:latin typeface="Arial" panose="020B0604020202020204" pitchFamily="34" charset="0"/>
              </a:rPr>
              <a:t>There will be: </a:t>
            </a:r>
          </a:p>
          <a:p>
            <a:pPr eaLnBrk="0" fontAlgn="base" hangingPunct="0">
              <a:lnSpc>
                <a:spcPct val="100000"/>
              </a:lnSpc>
              <a:spcBef>
                <a:spcPct val="0"/>
              </a:spcBef>
              <a:spcAft>
                <a:spcPct val="0"/>
              </a:spcAft>
            </a:pPr>
            <a:r>
              <a:rPr kumimoji="0" lang="en-US" altLang="en-US" sz="2000" i="0" u="none" strike="noStrike" cap="none" normalizeH="0" baseline="0" dirty="0">
                <a:ln>
                  <a:noFill/>
                </a:ln>
                <a:solidFill>
                  <a:schemeClr val="tx1"/>
                </a:solidFill>
                <a:effectLst/>
                <a:latin typeface="Arial" panose="020B0604020202020204" pitchFamily="34" charset="0"/>
              </a:rPr>
              <a:t>Greater emphasis on integrated </a:t>
            </a:r>
            <a:r>
              <a:rPr kumimoji="0" lang="en-US" altLang="en-US" sz="2000" i="0" u="none" strike="noStrike" cap="none" normalizeH="0" baseline="0" dirty="0" err="1">
                <a:ln>
                  <a:noFill/>
                </a:ln>
                <a:solidFill>
                  <a:schemeClr val="tx1"/>
                </a:solidFill>
                <a:effectLst/>
                <a:latin typeface="Arial" panose="020B0604020202020204" pitchFamily="34" charset="0"/>
              </a:rPr>
              <a:t>neighbourhood</a:t>
            </a:r>
            <a:r>
              <a:rPr kumimoji="0" lang="en-US" altLang="en-US" sz="2000" i="0" u="none" strike="noStrike" cap="none" normalizeH="0" baseline="0" dirty="0">
                <a:ln>
                  <a:noFill/>
                </a:ln>
                <a:solidFill>
                  <a:schemeClr val="tx1"/>
                </a:solidFill>
                <a:effectLst/>
                <a:latin typeface="Arial" panose="020B0604020202020204" pitchFamily="34" charset="0"/>
              </a:rPr>
              <a:t> teams combining GPs, community services, mental health, and social care. </a:t>
            </a:r>
          </a:p>
          <a:p>
            <a:pPr eaLnBrk="0" fontAlgn="base" hangingPunct="0">
              <a:lnSpc>
                <a:spcPct val="100000"/>
              </a:lnSpc>
              <a:spcBef>
                <a:spcPct val="0"/>
              </a:spcBef>
              <a:spcAft>
                <a:spcPct val="0"/>
              </a:spcAft>
            </a:pPr>
            <a:r>
              <a:rPr kumimoji="0" lang="en-US" altLang="en-US" sz="2000" i="0" u="none" strike="noStrike" cap="none" normalizeH="0" baseline="0" dirty="0">
                <a:ln>
                  <a:noFill/>
                </a:ln>
                <a:solidFill>
                  <a:schemeClr val="tx1"/>
                </a:solidFill>
                <a:effectLst/>
                <a:latin typeface="Arial" panose="020B0604020202020204" pitchFamily="34" charset="0"/>
              </a:rPr>
              <a:t>PCNs will work more closely with Place Partnerships to deliver prevention and personalised care. </a:t>
            </a:r>
          </a:p>
          <a:p>
            <a:pPr eaLnBrk="0" fontAlgn="base" hangingPunct="0">
              <a:lnSpc>
                <a:spcPct val="100000"/>
              </a:lnSpc>
              <a:spcBef>
                <a:spcPct val="0"/>
              </a:spcBef>
              <a:spcAft>
                <a:spcPct val="0"/>
              </a:spcAft>
            </a:pPr>
            <a:r>
              <a:rPr kumimoji="0" lang="en-US" altLang="en-US" sz="2000" i="0" u="none" strike="noStrike" cap="none" normalizeH="0" baseline="0" dirty="0">
                <a:ln>
                  <a:noFill/>
                </a:ln>
                <a:solidFill>
                  <a:schemeClr val="tx1"/>
                </a:solidFill>
                <a:effectLst/>
                <a:latin typeface="Arial" panose="020B0604020202020204" pitchFamily="34" charset="0"/>
              </a:rPr>
              <a:t>Funding and priorities may shift toward population health management and reducing hospital demand. </a:t>
            </a:r>
          </a:p>
          <a:p>
            <a:pPr eaLnBrk="0" fontAlgn="base" hangingPunct="0">
              <a:lnSpc>
                <a:spcPct val="100000"/>
              </a:lnSpc>
              <a:spcBef>
                <a:spcPct val="0"/>
              </a:spcBef>
              <a:spcAft>
                <a:spcPct val="0"/>
              </a:spcAft>
            </a:pPr>
            <a:r>
              <a:rPr kumimoji="0" lang="en-US" altLang="en-US" sz="2000" i="0" u="none" strike="noStrike" cap="none" normalizeH="0" baseline="0" dirty="0">
                <a:ln>
                  <a:noFill/>
                </a:ln>
                <a:solidFill>
                  <a:schemeClr val="tx1"/>
                </a:solidFill>
                <a:effectLst/>
                <a:latin typeface="Arial" panose="020B0604020202020204" pitchFamily="34" charset="0"/>
              </a:rPr>
              <a:t>PCNs are expected to be the delivery arm for many ICS strategies, especially in community-based care </a:t>
            </a:r>
          </a:p>
        </p:txBody>
      </p:sp>
    </p:spTree>
    <p:extLst>
      <p:ext uri="{BB962C8B-B14F-4D97-AF65-F5344CB8AC3E}">
        <p14:creationId xmlns:p14="http://schemas.microsoft.com/office/powerpoint/2010/main" val="1500908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424E4-2690-46D1-4BD1-0C945CDEC0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6C481F-4098-0632-19EE-8C702DAC63CD}"/>
              </a:ext>
            </a:extLst>
          </p:cNvPr>
          <p:cNvSpPr>
            <a:spLocks noGrp="1"/>
          </p:cNvSpPr>
          <p:nvPr>
            <p:ph type="title"/>
          </p:nvPr>
        </p:nvSpPr>
        <p:spPr/>
        <p:txBody>
          <a:bodyPr>
            <a:normAutofit/>
          </a:bodyPr>
          <a:lstStyle/>
          <a:p>
            <a:pPr algn="l"/>
            <a:r>
              <a:rPr lang="en-GB" sz="3600" b="1" dirty="0">
                <a:solidFill>
                  <a:srgbClr val="00AED9"/>
                </a:solidFill>
                <a:latin typeface="Arial" pitchFamily="34" charset="0"/>
                <a:cs typeface="Arial" pitchFamily="34" charset="0"/>
              </a:rPr>
              <a:t>Health and Wellbeing Boards</a:t>
            </a:r>
          </a:p>
        </p:txBody>
      </p:sp>
      <p:sp>
        <p:nvSpPr>
          <p:cNvPr id="4" name="Content Placeholder 3">
            <a:extLst>
              <a:ext uri="{FF2B5EF4-FFF2-40B4-BE49-F238E27FC236}">
                <a16:creationId xmlns:a16="http://schemas.microsoft.com/office/drawing/2014/main" id="{3FE34AC4-0C09-7D1B-BD78-DF3A6C35B164}"/>
              </a:ext>
            </a:extLst>
          </p:cNvPr>
          <p:cNvSpPr>
            <a:spLocks noGrp="1"/>
          </p:cNvSpPr>
          <p:nvPr>
            <p:ph idx="1"/>
          </p:nvPr>
        </p:nvSpPr>
        <p:spPr>
          <a:xfrm>
            <a:off x="838200" y="1577652"/>
            <a:ext cx="10515600" cy="4351338"/>
          </a:xfrm>
        </p:spPr>
        <p:txBody>
          <a:bodyPr>
            <a:normAutofit/>
          </a:bodyPr>
          <a:lstStyle/>
          <a:p>
            <a:r>
              <a:rPr lang="en-GB" sz="2000" dirty="0">
                <a:latin typeface="Arial" panose="020B0604020202020204" pitchFamily="34" charset="0"/>
                <a:cs typeface="Arial" panose="020B0604020202020204" pitchFamily="34" charset="0"/>
              </a:rPr>
              <a:t>Health and Wellbeing Boards are formal committees in each local authority area.</a:t>
            </a:r>
          </a:p>
          <a:p>
            <a:r>
              <a:rPr lang="en-GB" sz="2000" dirty="0">
                <a:latin typeface="Arial" panose="020B0604020202020204" pitchFamily="34" charset="0"/>
                <a:cs typeface="Arial" panose="020B0604020202020204" pitchFamily="34" charset="0"/>
              </a:rPr>
              <a:t>They bring together NHS, local government, public health, social care (children’s and adults), local Healthwatch and the voluntary sector. </a:t>
            </a:r>
          </a:p>
          <a:p>
            <a:pPr marL="0" indent="0">
              <a:buNone/>
            </a:pPr>
            <a:r>
              <a:rPr lang="en-GB" sz="2000" b="1" dirty="0">
                <a:latin typeface="Arial" panose="020B0604020202020204" pitchFamily="34" charset="0"/>
                <a:cs typeface="Arial" panose="020B0604020202020204" pitchFamily="34" charset="0"/>
              </a:rPr>
              <a:t>Purpose:</a:t>
            </a:r>
          </a:p>
          <a:p>
            <a:r>
              <a:rPr lang="en-GB" sz="2000" dirty="0">
                <a:latin typeface="Arial" panose="020B0604020202020204" pitchFamily="34" charset="0"/>
                <a:cs typeface="Arial" panose="020B0604020202020204" pitchFamily="34" charset="0"/>
              </a:rPr>
              <a:t>Improve health and wellbeing of local people. </a:t>
            </a:r>
          </a:p>
          <a:p>
            <a:r>
              <a:rPr lang="en-GB" sz="2000" dirty="0">
                <a:latin typeface="Arial" panose="020B0604020202020204" pitchFamily="34" charset="0"/>
                <a:cs typeface="Arial" panose="020B0604020202020204" pitchFamily="34" charset="0"/>
              </a:rPr>
              <a:t>Promote integration of health, care, and public health services.</a:t>
            </a:r>
          </a:p>
          <a:p>
            <a:r>
              <a:rPr lang="en-GB" sz="2000" dirty="0">
                <a:latin typeface="Arial" panose="020B0604020202020204" pitchFamily="34" charset="0"/>
                <a:cs typeface="Arial" panose="020B0604020202020204" pitchFamily="34" charset="0"/>
              </a:rPr>
              <a:t>Develop the Joint Strategic Needs Assessment (JSNA) and set local priorities.</a:t>
            </a:r>
          </a:p>
        </p:txBody>
      </p:sp>
      <p:sp>
        <p:nvSpPr>
          <p:cNvPr id="5" name="TextBox 4">
            <a:extLst>
              <a:ext uri="{FF2B5EF4-FFF2-40B4-BE49-F238E27FC236}">
                <a16:creationId xmlns:a16="http://schemas.microsoft.com/office/drawing/2014/main" id="{6A78AF58-C059-BFEB-C771-C05FB99966C0}"/>
              </a:ext>
            </a:extLst>
          </p:cNvPr>
          <p:cNvSpPr txBox="1"/>
          <p:nvPr/>
        </p:nvSpPr>
        <p:spPr>
          <a:xfrm>
            <a:off x="1983920" y="4830441"/>
            <a:ext cx="3486152" cy="1384995"/>
          </a:xfrm>
          <a:prstGeom prst="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GB" sz="2800" b="1" dirty="0">
                <a:latin typeface="Arial" panose="020B0604020202020204" pitchFamily="34" charset="0"/>
                <a:cs typeface="Arial" panose="020B0604020202020204" pitchFamily="34" charset="0"/>
                <a:hlinkClick r:id="rId3"/>
              </a:rPr>
              <a:t>Derby City Health and Wellbeing Board</a:t>
            </a:r>
            <a:endParaRPr lang="en-GB" sz="28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22CA22F8-8FE7-A279-1824-DC22C58CCE79}"/>
              </a:ext>
            </a:extLst>
          </p:cNvPr>
          <p:cNvSpPr txBox="1"/>
          <p:nvPr/>
        </p:nvSpPr>
        <p:spPr>
          <a:xfrm>
            <a:off x="6615791" y="4830441"/>
            <a:ext cx="3214009" cy="1384995"/>
          </a:xfrm>
          <a:prstGeom prst="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GB" sz="2800" b="1" dirty="0">
                <a:latin typeface="Arial" panose="020B0604020202020204" pitchFamily="34" charset="0"/>
                <a:cs typeface="Arial" panose="020B0604020202020204" pitchFamily="34" charset="0"/>
                <a:hlinkClick r:id="rId4"/>
              </a:rPr>
              <a:t>Derbyshire Health and Wellbeing Board</a:t>
            </a:r>
            <a:endParaRPr lang="en-GB"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3152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71165-7F48-2156-91AC-3D1AC5FBBA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F6B9F8-AD39-55F8-9FF8-03B72D76309B}"/>
              </a:ext>
            </a:extLst>
          </p:cNvPr>
          <p:cNvSpPr>
            <a:spLocks noGrp="1"/>
          </p:cNvSpPr>
          <p:nvPr>
            <p:ph type="title"/>
          </p:nvPr>
        </p:nvSpPr>
        <p:spPr/>
        <p:txBody>
          <a:bodyPr>
            <a:normAutofit/>
          </a:bodyPr>
          <a:lstStyle/>
          <a:p>
            <a:pPr algn="l"/>
            <a:r>
              <a:rPr lang="en-GB" sz="3600" b="1" dirty="0">
                <a:solidFill>
                  <a:srgbClr val="00AED9"/>
                </a:solidFill>
                <a:latin typeface="Arial" pitchFamily="34" charset="0"/>
                <a:cs typeface="Arial" pitchFamily="34" charset="0"/>
              </a:rPr>
              <a:t>Health and Wellbeing Boards – NHS Reform</a:t>
            </a:r>
          </a:p>
        </p:txBody>
      </p:sp>
      <p:sp>
        <p:nvSpPr>
          <p:cNvPr id="4" name="Content Placeholder 3">
            <a:extLst>
              <a:ext uri="{FF2B5EF4-FFF2-40B4-BE49-F238E27FC236}">
                <a16:creationId xmlns:a16="http://schemas.microsoft.com/office/drawing/2014/main" id="{B8C147B5-1F4D-E210-98F0-16C5944AAA10}"/>
              </a:ext>
            </a:extLst>
          </p:cNvPr>
          <p:cNvSpPr>
            <a:spLocks noGrp="1"/>
          </p:cNvSpPr>
          <p:nvPr>
            <p:ph idx="1"/>
          </p:nvPr>
        </p:nvSpPr>
        <p:spPr>
          <a:xfrm>
            <a:off x="838200" y="1577652"/>
            <a:ext cx="10515600" cy="4351338"/>
          </a:xfrm>
        </p:spPr>
        <p:txBody>
          <a:bodyPr>
            <a:normAutofit/>
          </a:bodyPr>
          <a:lstStyle/>
          <a:p>
            <a:pPr eaLnBrk="0" fontAlgn="base" hangingPunct="0">
              <a:lnSpc>
                <a:spcPct val="100000"/>
              </a:lnSpc>
              <a:spcBef>
                <a:spcPct val="0"/>
              </a:spcBef>
              <a:spcAft>
                <a:spcPct val="0"/>
              </a:spcAft>
            </a:pPr>
            <a:r>
              <a:rPr lang="en-US" altLang="en-US" sz="2000" dirty="0">
                <a:latin typeface="Arial" panose="020B0604020202020204" pitchFamily="34" charset="0"/>
              </a:rPr>
              <a:t>HWBs may absorb some functions of Integrated Care Partnerships (ICPs) if ICP statutory status is removed. </a:t>
            </a:r>
          </a:p>
          <a:p>
            <a:pPr eaLnBrk="0" fontAlgn="base" hangingPunct="0">
              <a:lnSpc>
                <a:spcPct val="100000"/>
              </a:lnSpc>
              <a:spcBef>
                <a:spcPct val="0"/>
              </a:spcBef>
              <a:spcAft>
                <a:spcPct val="0"/>
              </a:spcAft>
            </a:pPr>
            <a:r>
              <a:rPr lang="en-US" altLang="en-US" sz="2000" dirty="0">
                <a:latin typeface="Arial" panose="020B0604020202020204" pitchFamily="34" charset="0"/>
              </a:rPr>
              <a:t>They will play a bigger role in local accountability and democratic oversight. </a:t>
            </a:r>
          </a:p>
          <a:p>
            <a:pPr eaLnBrk="0" fontAlgn="base" hangingPunct="0">
              <a:lnSpc>
                <a:spcPct val="100000"/>
              </a:lnSpc>
              <a:spcBef>
                <a:spcPct val="0"/>
              </a:spcBef>
              <a:spcAft>
                <a:spcPct val="0"/>
              </a:spcAft>
            </a:pPr>
            <a:r>
              <a:rPr lang="en-US" altLang="en-US" sz="2000" dirty="0">
                <a:latin typeface="Arial" panose="020B0604020202020204" pitchFamily="34" charset="0"/>
              </a:rPr>
              <a:t>We could expect closer alignment between HWBs and ICS governance to ensure integration with social care and public health</a:t>
            </a:r>
          </a:p>
          <a:p>
            <a:pPr marL="0" lvl="0" indent="0" eaLnBrk="0" fontAlgn="base" hangingPunct="0">
              <a:lnSpc>
                <a:spcPct val="100000"/>
              </a:lnSpc>
              <a:spcBef>
                <a:spcPct val="0"/>
              </a:spcBef>
              <a:spcAft>
                <a:spcPct val="0"/>
              </a:spcAft>
              <a:buNone/>
            </a:pPr>
            <a:endParaRPr lang="en-US" altLang="en-US" sz="2000" dirty="0">
              <a:latin typeface="Arial" panose="020B0604020202020204" pitchFamily="34" charset="0"/>
            </a:endParaRPr>
          </a:p>
          <a:p>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4084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D47B01-B00D-A412-D591-6DC50889B7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701C7B-7F4A-947E-F402-ECE27CF4EE86}"/>
              </a:ext>
            </a:extLst>
          </p:cNvPr>
          <p:cNvSpPr>
            <a:spLocks noGrp="1"/>
          </p:cNvSpPr>
          <p:nvPr>
            <p:ph type="title"/>
          </p:nvPr>
        </p:nvSpPr>
        <p:spPr/>
        <p:txBody>
          <a:bodyPr>
            <a:normAutofit/>
          </a:bodyPr>
          <a:lstStyle/>
          <a:p>
            <a:pPr algn="l"/>
            <a:r>
              <a:rPr lang="en-GB" sz="3600" b="1" dirty="0">
                <a:solidFill>
                  <a:srgbClr val="00AED9"/>
                </a:solidFill>
                <a:latin typeface="Arial" pitchFamily="34" charset="0"/>
                <a:cs typeface="Arial" pitchFamily="34" charset="0"/>
              </a:rPr>
              <a:t>Provider Collaboratives</a:t>
            </a:r>
          </a:p>
        </p:txBody>
      </p:sp>
      <p:sp>
        <p:nvSpPr>
          <p:cNvPr id="4" name="Content Placeholder 3">
            <a:extLst>
              <a:ext uri="{FF2B5EF4-FFF2-40B4-BE49-F238E27FC236}">
                <a16:creationId xmlns:a16="http://schemas.microsoft.com/office/drawing/2014/main" id="{FFD1B9D7-56A8-C2E2-17DB-0207F8E2E548}"/>
              </a:ext>
            </a:extLst>
          </p:cNvPr>
          <p:cNvSpPr>
            <a:spLocks noGrp="1"/>
          </p:cNvSpPr>
          <p:nvPr>
            <p:ph idx="1"/>
          </p:nvPr>
        </p:nvSpPr>
        <p:spPr>
          <a:xfrm>
            <a:off x="838200" y="1437342"/>
            <a:ext cx="10515600" cy="4351338"/>
          </a:xfrm>
        </p:spPr>
        <p:txBody>
          <a:bodyPr>
            <a:normAutofit/>
          </a:bodyPr>
          <a:lstStyle/>
          <a:p>
            <a:pPr marL="0" indent="0">
              <a:buNone/>
            </a:pPr>
            <a:r>
              <a:rPr lang="en-GB" sz="2000" b="1" dirty="0">
                <a:latin typeface="Arial" panose="020B0604020202020204" pitchFamily="34" charset="0"/>
                <a:cs typeface="Arial" panose="020B0604020202020204" pitchFamily="34" charset="0"/>
              </a:rPr>
              <a:t>What is a Provider Collaborative?</a:t>
            </a:r>
          </a:p>
          <a:p>
            <a:r>
              <a:rPr lang="en-GB" sz="2000" dirty="0">
                <a:latin typeface="Arial" panose="020B0604020202020204" pitchFamily="34" charset="0"/>
                <a:cs typeface="Arial" panose="020B0604020202020204" pitchFamily="34" charset="0"/>
              </a:rPr>
              <a:t>A group of NHS providers working together to improve services across the region.</a:t>
            </a:r>
          </a:p>
          <a:p>
            <a:r>
              <a:rPr lang="en-GB" sz="2000" dirty="0">
                <a:latin typeface="Arial" panose="020B0604020202020204" pitchFamily="34" charset="0"/>
                <a:cs typeface="Arial" panose="020B0604020202020204" pitchFamily="34" charset="0"/>
              </a:rPr>
              <a:t>They share expertise, coordinate care, and reduce duplication.</a:t>
            </a:r>
          </a:p>
          <a:p>
            <a:r>
              <a:rPr lang="en-GB" sz="2000" dirty="0">
                <a:latin typeface="Arial" panose="020B0604020202020204" pitchFamily="34" charset="0"/>
                <a:cs typeface="Arial" panose="020B0604020202020204" pitchFamily="34" charset="0"/>
              </a:rPr>
              <a:t>In Derbyshire, collaboratives include acute hospitals, mental health services, and community care providers.</a:t>
            </a:r>
          </a:p>
          <a:p>
            <a:pPr marL="0" indent="0">
              <a:buNone/>
            </a:pPr>
            <a:endParaRPr lang="en-GB" sz="20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1B6B0AE-E220-E828-458F-FA9CDB69813A}"/>
              </a:ext>
            </a:extLst>
          </p:cNvPr>
          <p:cNvSpPr txBox="1"/>
          <p:nvPr/>
        </p:nvSpPr>
        <p:spPr>
          <a:xfrm>
            <a:off x="1724705" y="5788680"/>
            <a:ext cx="9215438" cy="523220"/>
          </a:xfrm>
          <a:prstGeom prst="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r>
              <a:rPr lang="en-GB" sz="2800" b="1" dirty="0">
                <a:latin typeface="Arial" panose="020B0604020202020204" pitchFamily="34" charset="0"/>
                <a:cs typeface="Arial" panose="020B0604020202020204" pitchFamily="34" charset="0"/>
                <a:hlinkClick r:id="rId3"/>
              </a:rPr>
              <a:t>Provider collaboratives » Joined Up Care Derbyshire</a:t>
            </a:r>
            <a:endParaRPr lang="en-GB"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6871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98774-45DF-9B5C-BF6C-B9E3582F38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742B1F-CD74-7D5B-5A42-810E0041FD06}"/>
              </a:ext>
            </a:extLst>
          </p:cNvPr>
          <p:cNvSpPr>
            <a:spLocks noGrp="1"/>
          </p:cNvSpPr>
          <p:nvPr>
            <p:ph type="title"/>
          </p:nvPr>
        </p:nvSpPr>
        <p:spPr/>
        <p:txBody>
          <a:bodyPr>
            <a:normAutofit/>
          </a:bodyPr>
          <a:lstStyle/>
          <a:p>
            <a:pPr algn="l"/>
            <a:r>
              <a:rPr lang="en-GB" sz="3600" b="1" dirty="0">
                <a:solidFill>
                  <a:srgbClr val="00AED9"/>
                </a:solidFill>
                <a:latin typeface="Arial" pitchFamily="34" charset="0"/>
                <a:cs typeface="Arial" pitchFamily="34" charset="0"/>
              </a:rPr>
              <a:t>Local Authorities (LA’s)</a:t>
            </a:r>
          </a:p>
        </p:txBody>
      </p:sp>
      <p:sp>
        <p:nvSpPr>
          <p:cNvPr id="4" name="Content Placeholder 3">
            <a:extLst>
              <a:ext uri="{FF2B5EF4-FFF2-40B4-BE49-F238E27FC236}">
                <a16:creationId xmlns:a16="http://schemas.microsoft.com/office/drawing/2014/main" id="{9B1489B4-E001-A875-E11F-6EC7EB6039B8}"/>
              </a:ext>
            </a:extLst>
          </p:cNvPr>
          <p:cNvSpPr>
            <a:spLocks noGrp="1"/>
          </p:cNvSpPr>
          <p:nvPr>
            <p:ph idx="1"/>
          </p:nvPr>
        </p:nvSpPr>
        <p:spPr/>
        <p:txBody>
          <a:bodyPr>
            <a:normAutofit/>
          </a:bodyPr>
          <a:lstStyle/>
          <a:p>
            <a:pPr marL="0" indent="0">
              <a:buNone/>
            </a:pPr>
            <a:r>
              <a:rPr lang="en-GB" sz="2000" b="1" dirty="0">
                <a:latin typeface="Arial" panose="020B0604020202020204" pitchFamily="34" charset="0"/>
                <a:cs typeface="Arial" panose="020B0604020202020204" pitchFamily="34" charset="0"/>
              </a:rPr>
              <a:t>What are LAs?</a:t>
            </a:r>
          </a:p>
          <a:p>
            <a:r>
              <a:rPr lang="en-GB" sz="2000" dirty="0">
                <a:latin typeface="Arial" panose="020B0604020202020204" pitchFamily="34" charset="0"/>
                <a:cs typeface="Arial" panose="020B0604020202020204" pitchFamily="34" charset="0"/>
              </a:rPr>
              <a:t>Lead agencies for social care, public health, and community wellbeing.</a:t>
            </a:r>
          </a:p>
          <a:p>
            <a:r>
              <a:rPr lang="en-GB" sz="2000" dirty="0">
                <a:latin typeface="Arial" panose="020B0604020202020204" pitchFamily="34" charset="0"/>
                <a:cs typeface="Arial" panose="020B0604020202020204" pitchFamily="34" charset="0"/>
              </a:rPr>
              <a:t>In Derby and Derbyshire, this includes </a:t>
            </a:r>
            <a:r>
              <a:rPr lang="en-GB" sz="2000" b="1" dirty="0">
                <a:latin typeface="Arial" panose="020B0604020202020204" pitchFamily="34" charset="0"/>
                <a:cs typeface="Arial" panose="020B0604020202020204" pitchFamily="34" charset="0"/>
              </a:rPr>
              <a:t>Derby City Council</a:t>
            </a:r>
            <a:r>
              <a:rPr lang="en-GB" sz="2000" dirty="0">
                <a:latin typeface="Arial" panose="020B0604020202020204" pitchFamily="34" charset="0"/>
                <a:cs typeface="Arial" panose="020B0604020202020204" pitchFamily="34" charset="0"/>
              </a:rPr>
              <a:t> and </a:t>
            </a:r>
            <a:r>
              <a:rPr lang="en-GB" sz="2000" b="1" dirty="0">
                <a:latin typeface="Arial" panose="020B0604020202020204" pitchFamily="34" charset="0"/>
                <a:cs typeface="Arial" panose="020B0604020202020204" pitchFamily="34" charset="0"/>
              </a:rPr>
              <a:t>Derbyshire County Council</a:t>
            </a:r>
            <a:r>
              <a:rPr lang="en-GB" sz="2000" dirty="0">
                <a:latin typeface="Arial" panose="020B0604020202020204" pitchFamily="34" charset="0"/>
                <a:cs typeface="Arial" panose="020B0604020202020204" pitchFamily="34" charset="0"/>
              </a:rPr>
              <a:t>.</a:t>
            </a:r>
          </a:p>
          <a:p>
            <a:r>
              <a:rPr lang="en-GB" sz="2000" dirty="0">
                <a:latin typeface="Arial" panose="020B0604020202020204" pitchFamily="34" charset="0"/>
                <a:cs typeface="Arial" panose="020B0604020202020204" pitchFamily="34" charset="0"/>
              </a:rPr>
              <a:t>They manage adult and children’s social care, housing, and public health initiatives.</a:t>
            </a:r>
          </a:p>
          <a:p>
            <a:r>
              <a:rPr lang="en-GB" sz="2000" dirty="0">
                <a:latin typeface="Arial" panose="020B0604020202020204" pitchFamily="34" charset="0"/>
                <a:cs typeface="Arial" panose="020B0604020202020204" pitchFamily="34" charset="0"/>
              </a:rPr>
              <a:t>Local authorities are key partners in the Integrated Care System (ICS), shaping place-based priorities and supporting population health</a:t>
            </a:r>
          </a:p>
          <a:p>
            <a:pPr marL="0" indent="0">
              <a:buNone/>
            </a:pP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9997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600" b="1" dirty="0">
                <a:solidFill>
                  <a:srgbClr val="00AED9"/>
                </a:solidFill>
                <a:latin typeface="Arial" pitchFamily="34" charset="0"/>
                <a:cs typeface="Arial" pitchFamily="34" charset="0"/>
              </a:rPr>
              <a:t>The structure in this presentation are subject to change</a:t>
            </a:r>
          </a:p>
        </p:txBody>
      </p:sp>
      <p:sp>
        <p:nvSpPr>
          <p:cNvPr id="7" name="Content Placeholder 2">
            <a:extLst>
              <a:ext uri="{FF2B5EF4-FFF2-40B4-BE49-F238E27FC236}">
                <a16:creationId xmlns:a16="http://schemas.microsoft.com/office/drawing/2014/main" id="{FC72454A-2DDE-204F-C692-FA1DC7BBF573}"/>
              </a:ext>
            </a:extLst>
          </p:cNvPr>
          <p:cNvSpPr>
            <a:spLocks noGrp="1"/>
          </p:cNvSpPr>
          <p:nvPr>
            <p:ph idx="1"/>
          </p:nvPr>
        </p:nvSpPr>
        <p:spPr>
          <a:xfrm>
            <a:off x="615950" y="1817391"/>
            <a:ext cx="10960100" cy="4295180"/>
          </a:xfrm>
        </p:spPr>
        <p:txBody>
          <a:bodyPr>
            <a:noAutofit/>
          </a:bodyPr>
          <a:lstStyle/>
          <a:p>
            <a:pPr lvl="1">
              <a:lnSpc>
                <a:spcPct val="100000"/>
              </a:lnSpc>
            </a:pPr>
            <a:r>
              <a:rPr lang="en-GB" sz="2000" dirty="0">
                <a:latin typeface="Arial" panose="020B0604020202020204" pitchFamily="34" charset="0"/>
                <a:cs typeface="Arial" panose="020B0604020202020204" pitchFamily="34" charset="0"/>
              </a:rPr>
              <a:t>The NHS is undergoing major changes nationally.</a:t>
            </a:r>
          </a:p>
          <a:p>
            <a:pPr lvl="1">
              <a:lnSpc>
                <a:spcPct val="100000"/>
              </a:lnSpc>
            </a:pPr>
            <a:r>
              <a:rPr lang="en-GB" sz="2000" dirty="0">
                <a:latin typeface="Arial" panose="020B0604020202020204" pitchFamily="34" charset="0"/>
                <a:cs typeface="Arial" panose="020B0604020202020204" pitchFamily="34" charset="0"/>
              </a:rPr>
              <a:t>NHS England will be abolished by March 2027, with its functions set to move into the Department of Health and Social Care. </a:t>
            </a:r>
          </a:p>
          <a:p>
            <a:pPr lvl="1">
              <a:lnSpc>
                <a:spcPct val="100000"/>
              </a:lnSpc>
            </a:pPr>
            <a:r>
              <a:rPr lang="en-GB" sz="2000" dirty="0">
                <a:latin typeface="Arial" panose="020B0604020202020204" pitchFamily="34" charset="0"/>
                <a:cs typeface="Arial" panose="020B0604020202020204" pitchFamily="34" charset="0"/>
              </a:rPr>
              <a:t>Integrated Care Boards will change how they work and must cut their running cost by 50%.</a:t>
            </a:r>
          </a:p>
          <a:p>
            <a:pPr lvl="1">
              <a:lnSpc>
                <a:spcPct val="100000"/>
              </a:lnSpc>
            </a:pPr>
            <a:r>
              <a:rPr lang="en-GB" sz="2000" dirty="0">
                <a:latin typeface="Arial" panose="020B0604020202020204" pitchFamily="34" charset="0"/>
                <a:cs typeface="Arial" panose="020B0604020202020204" pitchFamily="34" charset="0"/>
              </a:rPr>
              <a:t>Healthwatch England and local Healthwatch will close.</a:t>
            </a:r>
          </a:p>
          <a:p>
            <a:pPr lvl="1">
              <a:lnSpc>
                <a:spcPct val="100000"/>
              </a:lnSpc>
            </a:pPr>
            <a:r>
              <a:rPr lang="en-GB" sz="2000" dirty="0">
                <a:latin typeface="Arial" panose="020B0604020202020204" pitchFamily="34" charset="0"/>
                <a:cs typeface="Arial" panose="020B0604020202020204" pitchFamily="34" charset="0"/>
              </a:rPr>
              <a:t>Changes will be made to health and social care laws. </a:t>
            </a:r>
          </a:p>
          <a:p>
            <a:pPr marL="457200" lvl="1" indent="0">
              <a:lnSpc>
                <a:spcPct val="100000"/>
              </a:lnSpc>
              <a:buNone/>
            </a:pPr>
            <a:endParaRPr lang="en-GB" sz="2000" dirty="0">
              <a:latin typeface="Arial" panose="020B0604020202020204" pitchFamily="34" charset="0"/>
              <a:cs typeface="Arial" panose="020B0604020202020204" pitchFamily="34" charset="0"/>
            </a:endParaRPr>
          </a:p>
          <a:p>
            <a:pPr marL="457200" lvl="1" indent="0">
              <a:lnSpc>
                <a:spcPct val="100000"/>
              </a:lnSpc>
              <a:buNone/>
            </a:pPr>
            <a:br>
              <a:rPr lang="en-GB" sz="2000" dirty="0">
                <a:latin typeface="Arial" panose="020B0604020202020204" pitchFamily="34" charset="0"/>
                <a:cs typeface="Arial" panose="020B0604020202020204" pitchFamily="34" charset="0"/>
              </a:rPr>
            </a:br>
            <a:endParaRPr lang="en-GB" sz="2000" dirty="0">
              <a:latin typeface="Arial" panose="020B0604020202020204" pitchFamily="34" charset="0"/>
              <a:cs typeface="Arial" panose="020B0604020202020204" pitchFamily="34" charset="0"/>
            </a:endParaRPr>
          </a:p>
          <a:p>
            <a:pPr marL="457200" lvl="1" indent="0">
              <a:lnSpc>
                <a:spcPct val="100000"/>
              </a:lnSpc>
              <a:buNone/>
            </a:pPr>
            <a:endParaRPr lang="en-GB" sz="2000" dirty="0">
              <a:latin typeface="Arial" panose="020B0604020202020204" pitchFamily="34" charset="0"/>
              <a:cs typeface="Arial" panose="020B0604020202020204" pitchFamily="34" charset="0"/>
            </a:endParaRPr>
          </a:p>
          <a:p>
            <a:pPr marL="457200" lvl="1" indent="0">
              <a:lnSpc>
                <a:spcPct val="100000"/>
              </a:lnSpc>
              <a:buNone/>
            </a:pPr>
            <a:endParaRPr lang="en-GB" sz="2000" dirty="0">
              <a:latin typeface="Arial" panose="020B0604020202020204" pitchFamily="34" charset="0"/>
              <a:cs typeface="Arial" panose="020B0604020202020204" pitchFamily="34" charset="0"/>
            </a:endParaRPr>
          </a:p>
          <a:p>
            <a:pPr marL="457200">
              <a:lnSpc>
                <a:spcPct val="100000"/>
              </a:lnSpc>
            </a:pPr>
            <a:endParaRPr lang="en-GB" sz="20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73164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9EE17-4E2F-0655-E5A1-94404480ED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8EFAD8-F23A-D851-4426-D975CEEB20CD}"/>
              </a:ext>
            </a:extLst>
          </p:cNvPr>
          <p:cNvSpPr>
            <a:spLocks noGrp="1"/>
          </p:cNvSpPr>
          <p:nvPr>
            <p:ph type="title"/>
          </p:nvPr>
        </p:nvSpPr>
        <p:spPr/>
        <p:txBody>
          <a:bodyPr>
            <a:normAutofit/>
          </a:bodyPr>
          <a:lstStyle/>
          <a:p>
            <a:pPr algn="l"/>
            <a:r>
              <a:rPr lang="en-GB" sz="3600" b="1" dirty="0">
                <a:solidFill>
                  <a:srgbClr val="00AED9"/>
                </a:solidFill>
                <a:latin typeface="Arial" pitchFamily="34" charset="0"/>
                <a:cs typeface="Arial" pitchFamily="34" charset="0"/>
              </a:rPr>
              <a:t>NHS Foundation Trusts</a:t>
            </a:r>
          </a:p>
        </p:txBody>
      </p:sp>
      <p:sp>
        <p:nvSpPr>
          <p:cNvPr id="4" name="Content Placeholder 3">
            <a:extLst>
              <a:ext uri="{FF2B5EF4-FFF2-40B4-BE49-F238E27FC236}">
                <a16:creationId xmlns:a16="http://schemas.microsoft.com/office/drawing/2014/main" id="{6E500AFB-334A-D8A3-4F2A-AAB1A23A043C}"/>
              </a:ext>
            </a:extLst>
          </p:cNvPr>
          <p:cNvSpPr>
            <a:spLocks noGrp="1"/>
          </p:cNvSpPr>
          <p:nvPr>
            <p:ph idx="1"/>
          </p:nvPr>
        </p:nvSpPr>
        <p:spPr>
          <a:xfrm>
            <a:off x="838200" y="1455235"/>
            <a:ext cx="10515600" cy="4351338"/>
          </a:xfrm>
        </p:spPr>
        <p:txBody>
          <a:bodyPr>
            <a:noAutofit/>
          </a:bodyPr>
          <a:lstStyle/>
          <a:p>
            <a:pPr marL="0" indent="0">
              <a:buNone/>
            </a:pPr>
            <a:r>
              <a:rPr lang="en-GB" sz="2000" b="1" dirty="0">
                <a:latin typeface="Arial" panose="020B0604020202020204" pitchFamily="34" charset="0"/>
                <a:cs typeface="Arial" panose="020B0604020202020204" pitchFamily="34" charset="0"/>
              </a:rPr>
              <a:t>What are NHS Foundation Trusts?</a:t>
            </a:r>
          </a:p>
          <a:p>
            <a:r>
              <a:rPr lang="en-GB" sz="2000" dirty="0">
                <a:latin typeface="Arial" panose="020B0604020202020204" pitchFamily="34" charset="0"/>
                <a:cs typeface="Arial" panose="020B0604020202020204" pitchFamily="34" charset="0"/>
              </a:rPr>
              <a:t>Organisations delivering healthcare services across acute, community, and mental health settings.</a:t>
            </a:r>
          </a:p>
          <a:p>
            <a:r>
              <a:rPr lang="en-GB" sz="2000" dirty="0">
                <a:latin typeface="Arial" panose="020B0604020202020204" pitchFamily="34" charset="0"/>
                <a:cs typeface="Arial" panose="020B0604020202020204" pitchFamily="34" charset="0"/>
              </a:rPr>
              <a:t>NHS Trusts collaborate with other partners to ensure continuity of care and integrated service delivery</a:t>
            </a:r>
          </a:p>
          <a:p>
            <a:pPr marL="0" indent="0">
              <a:buNone/>
            </a:pP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8542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260E0-0779-42EE-7E58-A91222F849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541838-85F2-4EFF-DAA2-C7001D3DF570}"/>
              </a:ext>
            </a:extLst>
          </p:cNvPr>
          <p:cNvSpPr>
            <a:spLocks noGrp="1"/>
          </p:cNvSpPr>
          <p:nvPr>
            <p:ph type="title"/>
          </p:nvPr>
        </p:nvSpPr>
        <p:spPr/>
        <p:txBody>
          <a:bodyPr>
            <a:normAutofit/>
          </a:bodyPr>
          <a:lstStyle/>
          <a:p>
            <a:pPr algn="l"/>
            <a:r>
              <a:rPr lang="en-GB" sz="3600" b="1" dirty="0">
                <a:solidFill>
                  <a:srgbClr val="00AED9"/>
                </a:solidFill>
                <a:latin typeface="Arial" pitchFamily="34" charset="0"/>
                <a:cs typeface="Arial" pitchFamily="34" charset="0"/>
              </a:rPr>
              <a:t>NHS Foundation Trusts – In Derby and Derbyshire</a:t>
            </a:r>
          </a:p>
        </p:txBody>
      </p:sp>
      <p:sp>
        <p:nvSpPr>
          <p:cNvPr id="4" name="Content Placeholder 3">
            <a:extLst>
              <a:ext uri="{FF2B5EF4-FFF2-40B4-BE49-F238E27FC236}">
                <a16:creationId xmlns:a16="http://schemas.microsoft.com/office/drawing/2014/main" id="{39BC7804-AC08-478E-2747-EAEA7C61A46A}"/>
              </a:ext>
            </a:extLst>
          </p:cNvPr>
          <p:cNvSpPr>
            <a:spLocks noGrp="1"/>
          </p:cNvSpPr>
          <p:nvPr>
            <p:ph idx="1"/>
          </p:nvPr>
        </p:nvSpPr>
        <p:spPr>
          <a:xfrm>
            <a:off x="838200" y="1690688"/>
            <a:ext cx="10515600" cy="4351338"/>
          </a:xfrm>
        </p:spPr>
        <p:txBody>
          <a:bodyPr>
            <a:noAutofit/>
          </a:bodyPr>
          <a:lstStyle/>
          <a:p>
            <a:pPr marL="0" indent="0">
              <a:buSzPts val="2000"/>
              <a:buNone/>
            </a:pPr>
            <a:r>
              <a:rPr lang="en-GB" sz="2000" b="1" dirty="0">
                <a:latin typeface="Arial" panose="020B0604020202020204" pitchFamily="34" charset="0"/>
                <a:cs typeface="Arial" panose="020B0604020202020204" pitchFamily="34" charset="0"/>
              </a:rPr>
              <a:t>University Hospitals of Derby and Burton Foundation Trust</a:t>
            </a:r>
          </a:p>
          <a:p>
            <a:pPr marL="685800">
              <a:spcBef>
                <a:spcPts val="500"/>
              </a:spcBef>
            </a:pPr>
            <a:r>
              <a:rPr lang="en-GB" sz="2000" dirty="0">
                <a:solidFill>
                  <a:srgbClr val="000000"/>
                </a:solidFill>
                <a:latin typeface="Arial" panose="020B0604020202020204" pitchFamily="34" charset="0"/>
                <a:cs typeface="Arial" panose="020B0604020202020204" pitchFamily="34" charset="0"/>
              </a:rPr>
              <a:t>Royal Derby Hospital</a:t>
            </a:r>
            <a:endParaRPr lang="en-GB" sz="2000" dirty="0">
              <a:latin typeface="Arial" panose="020B0604020202020204" pitchFamily="34" charset="0"/>
              <a:cs typeface="Arial" panose="020B0604020202020204" pitchFamily="34" charset="0"/>
            </a:endParaRPr>
          </a:p>
          <a:p>
            <a:pPr marL="685800">
              <a:spcBef>
                <a:spcPts val="500"/>
              </a:spcBef>
            </a:pPr>
            <a:r>
              <a:rPr lang="en-GB" sz="2000" dirty="0">
                <a:solidFill>
                  <a:srgbClr val="000000"/>
                </a:solidFill>
                <a:latin typeface="Arial" panose="020B0604020202020204" pitchFamily="34" charset="0"/>
                <a:cs typeface="Arial" panose="020B0604020202020204" pitchFamily="34" charset="0"/>
              </a:rPr>
              <a:t>Queen’s Hospital, Burton</a:t>
            </a:r>
            <a:endParaRPr lang="en-GB" sz="2000" dirty="0">
              <a:latin typeface="Arial" panose="020B0604020202020204" pitchFamily="34" charset="0"/>
              <a:cs typeface="Arial" panose="020B0604020202020204" pitchFamily="34" charset="0"/>
            </a:endParaRPr>
          </a:p>
          <a:p>
            <a:pPr marL="685800">
              <a:spcBef>
                <a:spcPts val="500"/>
              </a:spcBef>
            </a:pPr>
            <a:r>
              <a:rPr lang="en-GB" sz="2000" dirty="0">
                <a:solidFill>
                  <a:srgbClr val="000000"/>
                </a:solidFill>
                <a:latin typeface="Arial" panose="020B0604020202020204" pitchFamily="34" charset="0"/>
                <a:cs typeface="Arial" panose="020B0604020202020204" pitchFamily="34" charset="0"/>
              </a:rPr>
              <a:t>Samuel Johnson Community Hospital, Lichfield</a:t>
            </a:r>
            <a:endParaRPr lang="en-GB" sz="2000" dirty="0">
              <a:latin typeface="Arial" panose="020B0604020202020204" pitchFamily="34" charset="0"/>
              <a:cs typeface="Arial" panose="020B0604020202020204" pitchFamily="34" charset="0"/>
            </a:endParaRPr>
          </a:p>
          <a:p>
            <a:pPr marL="685800">
              <a:spcBef>
                <a:spcPts val="500"/>
              </a:spcBef>
            </a:pPr>
            <a:r>
              <a:rPr lang="en-GB" sz="2000" dirty="0">
                <a:solidFill>
                  <a:srgbClr val="000000"/>
                </a:solidFill>
                <a:latin typeface="Arial" panose="020B0604020202020204" pitchFamily="34" charset="0"/>
                <a:cs typeface="Arial" panose="020B0604020202020204" pitchFamily="34" charset="0"/>
              </a:rPr>
              <a:t>Sir Robert Peel Community Hospital, Tamworth</a:t>
            </a:r>
            <a:endParaRPr lang="en-GB" sz="2000" dirty="0">
              <a:latin typeface="Arial" panose="020B0604020202020204" pitchFamily="34" charset="0"/>
              <a:cs typeface="Arial" panose="020B0604020202020204" pitchFamily="34" charset="0"/>
            </a:endParaRPr>
          </a:p>
          <a:p>
            <a:pPr marL="685800">
              <a:spcBef>
                <a:spcPts val="500"/>
              </a:spcBef>
            </a:pPr>
            <a:r>
              <a:rPr lang="en-GB" sz="2000" dirty="0">
                <a:solidFill>
                  <a:srgbClr val="000000"/>
                </a:solidFill>
                <a:latin typeface="Arial" panose="020B0604020202020204" pitchFamily="34" charset="0"/>
                <a:cs typeface="Arial" panose="020B0604020202020204" pitchFamily="34" charset="0"/>
              </a:rPr>
              <a:t>Florence Nightingale Community Hospital, Derby</a:t>
            </a:r>
          </a:p>
          <a:p>
            <a:pPr marL="0" indent="0">
              <a:buNone/>
            </a:pPr>
            <a:r>
              <a:rPr lang="en-GB" sz="2000" b="1" dirty="0">
                <a:latin typeface="Arial" panose="020B0604020202020204" pitchFamily="34" charset="0"/>
                <a:cs typeface="Arial" panose="020B0604020202020204" pitchFamily="34" charset="0"/>
              </a:rPr>
              <a:t>Chesterfield Royal Hospital Foundation Trust</a:t>
            </a:r>
          </a:p>
          <a:p>
            <a:pPr marL="685800">
              <a:spcBef>
                <a:spcPts val="500"/>
              </a:spcBef>
            </a:pPr>
            <a:r>
              <a:rPr lang="en-GB" sz="2000" dirty="0">
                <a:solidFill>
                  <a:srgbClr val="000000"/>
                </a:solidFill>
                <a:latin typeface="Arial" panose="020B0604020202020204" pitchFamily="34" charset="0"/>
                <a:cs typeface="Arial" panose="020B0604020202020204" pitchFamily="34" charset="0"/>
              </a:rPr>
              <a:t>Chesterfield Royal Hospital</a:t>
            </a:r>
          </a:p>
          <a:p>
            <a:pPr marL="0" indent="0">
              <a:buNone/>
            </a:pPr>
            <a:r>
              <a:rPr lang="en-GB" sz="2000" b="1" dirty="0">
                <a:latin typeface="Arial" panose="020B0604020202020204" pitchFamily="34" charset="0"/>
                <a:cs typeface="Arial" panose="020B0604020202020204" pitchFamily="34" charset="0"/>
              </a:rPr>
              <a:t>Derbyshire Community Health Services Foundation Trust</a:t>
            </a:r>
          </a:p>
          <a:p>
            <a:pPr marL="685800">
              <a:spcBef>
                <a:spcPts val="500"/>
              </a:spcBef>
            </a:pPr>
            <a:r>
              <a:rPr lang="en-GB" sz="2000" dirty="0">
                <a:solidFill>
                  <a:srgbClr val="000000"/>
                </a:solidFill>
                <a:latin typeface="Arial" panose="020B0604020202020204" pitchFamily="34" charset="0"/>
                <a:cs typeface="Arial" panose="020B0604020202020204" pitchFamily="34" charset="0"/>
              </a:rPr>
              <a:t>12 community hospitals, 4 Urgent Treatment Centres</a:t>
            </a:r>
          </a:p>
          <a:p>
            <a:pPr marL="0" indent="0">
              <a:buNone/>
            </a:pPr>
            <a:r>
              <a:rPr lang="en-GB" sz="2000" b="1" dirty="0">
                <a:latin typeface="Arial" panose="020B0604020202020204" pitchFamily="34" charset="0"/>
                <a:cs typeface="Arial" panose="020B0604020202020204" pitchFamily="34" charset="0"/>
              </a:rPr>
              <a:t>Derbyshire Healthcare Foundation Trust</a:t>
            </a:r>
          </a:p>
          <a:p>
            <a:pPr marL="685800">
              <a:spcBef>
                <a:spcPts val="500"/>
              </a:spcBef>
            </a:pPr>
            <a:r>
              <a:rPr lang="en-GB" sz="2000" dirty="0">
                <a:solidFill>
                  <a:srgbClr val="000000"/>
                </a:solidFill>
                <a:latin typeface="Arial" panose="020B0604020202020204" pitchFamily="34" charset="0"/>
                <a:cs typeface="Arial" panose="020B0604020202020204" pitchFamily="34" charset="0"/>
              </a:rPr>
              <a:t>Mental health, learning disabilities and substance misuse services, plus children’s health services, and the East Midlands Gambling Harms Service.</a:t>
            </a:r>
          </a:p>
          <a:p>
            <a:pPr marL="0" indent="0">
              <a:buNone/>
            </a:pP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2565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EDBA4-F1B9-914B-66BB-F85FDF511C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DACDE6-0F8B-40D6-BE1F-449652F5FA87}"/>
              </a:ext>
            </a:extLst>
          </p:cNvPr>
          <p:cNvSpPr>
            <a:spLocks noGrp="1"/>
          </p:cNvSpPr>
          <p:nvPr>
            <p:ph type="title"/>
          </p:nvPr>
        </p:nvSpPr>
        <p:spPr/>
        <p:txBody>
          <a:bodyPr>
            <a:normAutofit/>
          </a:bodyPr>
          <a:lstStyle/>
          <a:p>
            <a:pPr algn="l"/>
            <a:r>
              <a:rPr lang="en-GB" sz="3600" b="1" dirty="0">
                <a:solidFill>
                  <a:srgbClr val="00AED9"/>
                </a:solidFill>
                <a:latin typeface="Arial" pitchFamily="34" charset="0"/>
                <a:cs typeface="Arial" pitchFamily="34" charset="0"/>
              </a:rPr>
              <a:t>Voluntary, Community and Social Enterprise Alliance (VCSE)</a:t>
            </a:r>
          </a:p>
        </p:txBody>
      </p:sp>
      <p:sp>
        <p:nvSpPr>
          <p:cNvPr id="4" name="Content Placeholder 3">
            <a:extLst>
              <a:ext uri="{FF2B5EF4-FFF2-40B4-BE49-F238E27FC236}">
                <a16:creationId xmlns:a16="http://schemas.microsoft.com/office/drawing/2014/main" id="{E3039C34-3A9D-2EEC-A332-E7B4925F1A58}"/>
              </a:ext>
            </a:extLst>
          </p:cNvPr>
          <p:cNvSpPr>
            <a:spLocks noGrp="1"/>
          </p:cNvSpPr>
          <p:nvPr>
            <p:ph idx="1"/>
          </p:nvPr>
        </p:nvSpPr>
        <p:spPr>
          <a:xfrm>
            <a:off x="838200" y="1848775"/>
            <a:ext cx="10515600" cy="4351338"/>
          </a:xfrm>
        </p:spPr>
        <p:txBody>
          <a:bodyPr>
            <a:normAutofit/>
          </a:bodyPr>
          <a:lstStyle/>
          <a:p>
            <a:pPr marL="0" indent="0">
              <a:buNone/>
            </a:pPr>
            <a:r>
              <a:rPr lang="en-GB" sz="2000" b="1" dirty="0">
                <a:latin typeface="Arial" panose="020B0604020202020204" pitchFamily="34" charset="0"/>
                <a:cs typeface="Arial" panose="020B0604020202020204" pitchFamily="34" charset="0"/>
              </a:rPr>
              <a:t>What is the VCSE Alliance?</a:t>
            </a:r>
          </a:p>
          <a:p>
            <a:r>
              <a:rPr lang="en-GB" sz="2000" dirty="0">
                <a:latin typeface="Arial" panose="020B0604020202020204" pitchFamily="34" charset="0"/>
                <a:cs typeface="Arial" panose="020B0604020202020204" pitchFamily="34" charset="0"/>
              </a:rPr>
              <a:t>Voluntary, community, and social enterprise organisations supporting health and wellbeing.</a:t>
            </a:r>
          </a:p>
          <a:p>
            <a:r>
              <a:rPr lang="en-GB" sz="2000" dirty="0">
                <a:latin typeface="Arial" panose="020B0604020202020204" pitchFamily="34" charset="0"/>
                <a:cs typeface="Arial" panose="020B0604020202020204" pitchFamily="34" charset="0"/>
              </a:rPr>
              <a:t>Includes charities, faith-based groups, mutual support networks, and small volunteer-led organisations.</a:t>
            </a:r>
          </a:p>
          <a:p>
            <a:r>
              <a:rPr lang="en-GB" sz="2000" dirty="0">
                <a:latin typeface="Arial" panose="020B0604020202020204" pitchFamily="34" charset="0"/>
                <a:cs typeface="Arial" panose="020B0604020202020204" pitchFamily="34" charset="0"/>
              </a:rPr>
              <a:t>VCSE groups deliver tailored services, represent community voices, and support vulnerable populations.</a:t>
            </a:r>
          </a:p>
          <a:p>
            <a:r>
              <a:rPr lang="en-GB" sz="2000" dirty="0">
                <a:latin typeface="Arial" panose="020B0604020202020204" pitchFamily="34" charset="0"/>
                <a:cs typeface="Arial" panose="020B0604020202020204" pitchFamily="34" charset="0"/>
              </a:rPr>
              <a:t>In Derbyshire, VCSE organisations are strategic partners in the ICS and contribute to place partnerships and neighbourhood-level engagement</a:t>
            </a:r>
          </a:p>
          <a:p>
            <a:pPr marL="0" indent="0">
              <a:buNone/>
            </a:pP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8662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CB29A7-CA82-BA57-829B-2AC7E67248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41B936-6F2E-7B8B-992F-EA37BF6722C0}"/>
              </a:ext>
            </a:extLst>
          </p:cNvPr>
          <p:cNvSpPr>
            <a:spLocks noGrp="1"/>
          </p:cNvSpPr>
          <p:nvPr>
            <p:ph type="title"/>
          </p:nvPr>
        </p:nvSpPr>
        <p:spPr/>
        <p:txBody>
          <a:bodyPr>
            <a:normAutofit/>
          </a:bodyPr>
          <a:lstStyle/>
          <a:p>
            <a:pPr algn="l"/>
            <a:r>
              <a:rPr lang="en-GB" sz="3600" b="1" dirty="0">
                <a:solidFill>
                  <a:srgbClr val="00AED9"/>
                </a:solidFill>
                <a:latin typeface="Arial" pitchFamily="34" charset="0"/>
                <a:cs typeface="Arial" pitchFamily="34" charset="0"/>
              </a:rPr>
              <a:t>Healthwatch Derby and Derbyshire</a:t>
            </a:r>
          </a:p>
        </p:txBody>
      </p:sp>
      <p:sp>
        <p:nvSpPr>
          <p:cNvPr id="4" name="Content Placeholder 3">
            <a:extLst>
              <a:ext uri="{FF2B5EF4-FFF2-40B4-BE49-F238E27FC236}">
                <a16:creationId xmlns:a16="http://schemas.microsoft.com/office/drawing/2014/main" id="{2E78B4D8-0DE8-0C41-95E2-FF92731D2E5E}"/>
              </a:ext>
            </a:extLst>
          </p:cNvPr>
          <p:cNvSpPr>
            <a:spLocks noGrp="1"/>
          </p:cNvSpPr>
          <p:nvPr>
            <p:ph idx="1"/>
          </p:nvPr>
        </p:nvSpPr>
        <p:spPr>
          <a:xfrm>
            <a:off x="838200" y="1848775"/>
            <a:ext cx="10515600" cy="4351338"/>
          </a:xfrm>
        </p:spPr>
        <p:txBody>
          <a:bodyPr>
            <a:normAutofit/>
          </a:bodyPr>
          <a:lstStyle/>
          <a:p>
            <a:pPr marL="0" indent="0">
              <a:buNone/>
            </a:pPr>
            <a:r>
              <a:rPr lang="en-GB" sz="2000" b="1" dirty="0">
                <a:latin typeface="Arial" panose="020B0604020202020204" pitchFamily="34" charset="0"/>
                <a:cs typeface="Arial" panose="020B0604020202020204" pitchFamily="34" charset="0"/>
              </a:rPr>
              <a:t>What is Healthwatch?</a:t>
            </a:r>
          </a:p>
          <a:p>
            <a:r>
              <a:rPr lang="en-GB" sz="2000" dirty="0">
                <a:latin typeface="Arial" panose="020B0604020202020204" pitchFamily="34" charset="0"/>
                <a:cs typeface="Arial" panose="020B0604020202020204" pitchFamily="34" charset="0"/>
              </a:rPr>
              <a:t>Healthwatch is the independent champion for people using health and social care services.</a:t>
            </a:r>
          </a:p>
          <a:p>
            <a:r>
              <a:rPr lang="en-GB" sz="2000" dirty="0">
                <a:latin typeface="Arial" panose="020B0604020202020204" pitchFamily="34" charset="0"/>
                <a:cs typeface="Arial" panose="020B0604020202020204" pitchFamily="34" charset="0"/>
              </a:rPr>
              <a:t>They listen to the experiences of people using services and gives them a stronger say in </a:t>
            </a:r>
            <a:r>
              <a:rPr lang="en-GB" sz="2000" dirty="0" err="1">
                <a:latin typeface="Arial" panose="020B0604020202020204" pitchFamily="34" charset="0"/>
                <a:cs typeface="Arial" panose="020B0604020202020204" pitchFamily="34" charset="0"/>
              </a:rPr>
              <a:t>influenceing</a:t>
            </a:r>
            <a:r>
              <a:rPr lang="en-GB" sz="2000" dirty="0">
                <a:latin typeface="Arial" panose="020B0604020202020204" pitchFamily="34" charset="0"/>
                <a:cs typeface="Arial" panose="020B0604020202020204" pitchFamily="34" charset="0"/>
              </a:rPr>
              <a:t> how local services are provided.</a:t>
            </a:r>
          </a:p>
          <a:p>
            <a:r>
              <a:rPr lang="en-GB" sz="2000" dirty="0">
                <a:latin typeface="Arial" panose="020B0604020202020204" pitchFamily="34" charset="0"/>
                <a:cs typeface="Arial" panose="020B0604020202020204" pitchFamily="34" charset="0"/>
              </a:rPr>
              <a:t>They use feedback to help NHS leaders and decision makers improve standards of care.</a:t>
            </a:r>
          </a:p>
          <a:p>
            <a:r>
              <a:rPr lang="en-GB" sz="2000" dirty="0">
                <a:latin typeface="Arial" panose="020B0604020202020204" pitchFamily="34" charset="0"/>
                <a:cs typeface="Arial" panose="020B0604020202020204" pitchFamily="34" charset="0"/>
              </a:rPr>
              <a:t>They provide information and advice to help people get the information and support they need. </a:t>
            </a:r>
          </a:p>
          <a:p>
            <a:r>
              <a:rPr lang="en-GB" sz="2000" dirty="0">
                <a:latin typeface="Arial" panose="020B0604020202020204" pitchFamily="34" charset="0"/>
                <a:cs typeface="Arial" panose="020B0604020202020204" pitchFamily="34" charset="0"/>
              </a:rPr>
              <a:t>They are part of a network of over 150 local </a:t>
            </a:r>
            <a:r>
              <a:rPr lang="en-GB" sz="2000" dirty="0" err="1">
                <a:latin typeface="Arial" panose="020B0604020202020204" pitchFamily="34" charset="0"/>
                <a:cs typeface="Arial" panose="020B0604020202020204" pitchFamily="34" charset="0"/>
              </a:rPr>
              <a:t>healthwatch</a:t>
            </a:r>
            <a:r>
              <a:rPr lang="en-GB" sz="2000" dirty="0">
                <a:latin typeface="Arial" panose="020B0604020202020204" pitchFamily="34" charset="0"/>
                <a:cs typeface="Arial" panose="020B0604020202020204" pitchFamily="34" charset="0"/>
              </a:rPr>
              <a:t> across England. </a:t>
            </a:r>
          </a:p>
        </p:txBody>
      </p:sp>
    </p:spTree>
    <p:extLst>
      <p:ext uri="{BB962C8B-B14F-4D97-AF65-F5344CB8AC3E}">
        <p14:creationId xmlns:p14="http://schemas.microsoft.com/office/powerpoint/2010/main" val="15429018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A5C1D-B76B-BED3-5DC4-BFDD51C61C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504EB2-402A-DB88-F014-78B8E7617E17}"/>
              </a:ext>
            </a:extLst>
          </p:cNvPr>
          <p:cNvSpPr>
            <a:spLocks noGrp="1"/>
          </p:cNvSpPr>
          <p:nvPr>
            <p:ph type="title"/>
          </p:nvPr>
        </p:nvSpPr>
        <p:spPr/>
        <p:txBody>
          <a:bodyPr>
            <a:normAutofit/>
          </a:bodyPr>
          <a:lstStyle/>
          <a:p>
            <a:pPr algn="l"/>
            <a:r>
              <a:rPr lang="en-GB" sz="3600" b="1" dirty="0">
                <a:solidFill>
                  <a:srgbClr val="00B0F0"/>
                </a:solidFill>
                <a:latin typeface="Arial" pitchFamily="34" charset="0"/>
                <a:cs typeface="Arial" pitchFamily="34" charset="0"/>
              </a:rPr>
              <a:t>Healthwatch – NHS Reform</a:t>
            </a:r>
          </a:p>
        </p:txBody>
      </p:sp>
      <p:sp>
        <p:nvSpPr>
          <p:cNvPr id="4" name="Content Placeholder 3">
            <a:extLst>
              <a:ext uri="{FF2B5EF4-FFF2-40B4-BE49-F238E27FC236}">
                <a16:creationId xmlns:a16="http://schemas.microsoft.com/office/drawing/2014/main" id="{6892E76A-E4F1-39AD-4DF4-7EF908B30C82}"/>
              </a:ext>
            </a:extLst>
          </p:cNvPr>
          <p:cNvSpPr>
            <a:spLocks noGrp="1"/>
          </p:cNvSpPr>
          <p:nvPr>
            <p:ph idx="1"/>
          </p:nvPr>
        </p:nvSpPr>
        <p:spPr>
          <a:xfrm>
            <a:off x="838200" y="1848775"/>
            <a:ext cx="10515600" cy="4351338"/>
          </a:xfrm>
        </p:spPr>
        <p:txBody>
          <a:bodyPr>
            <a:normAutofit/>
          </a:bodyPr>
          <a:lstStyle/>
          <a:p>
            <a:r>
              <a:rPr lang="en-GB" sz="2000" dirty="0">
                <a:latin typeface="Arial" panose="020B0604020202020204" pitchFamily="34" charset="0"/>
                <a:cs typeface="Arial" panose="020B0604020202020204" pitchFamily="34" charset="0"/>
              </a:rPr>
              <a:t>Healthwatch England and all local Healthwatch organisations are planned to be abolished as part of the NHS reform.</a:t>
            </a:r>
          </a:p>
          <a:p>
            <a:r>
              <a:rPr lang="en-GB" sz="2000" dirty="0">
                <a:latin typeface="Arial" panose="020B0604020202020204" pitchFamily="34" charset="0"/>
                <a:cs typeface="Arial" panose="020B0604020202020204" pitchFamily="34" charset="0"/>
              </a:rPr>
              <a:t>Healthwatch is expected to continue ‘business as usual’ until March 2027.</a:t>
            </a:r>
          </a:p>
          <a:p>
            <a:pPr marL="0" indent="0">
              <a:buNone/>
            </a:pPr>
            <a:r>
              <a:rPr lang="en-GB" sz="2000" dirty="0">
                <a:latin typeface="Arial" panose="020B0604020202020204" pitchFamily="34" charset="0"/>
                <a:cs typeface="Arial" panose="020B0604020202020204" pitchFamily="34" charset="0"/>
              </a:rPr>
              <a:t>After abolition: </a:t>
            </a:r>
          </a:p>
          <a:p>
            <a:pPr lvl="1"/>
            <a:r>
              <a:rPr lang="en-GB" sz="2000" dirty="0">
                <a:latin typeface="Arial" panose="020B0604020202020204" pitchFamily="34" charset="0"/>
                <a:cs typeface="Arial" panose="020B0604020202020204" pitchFamily="34" charset="0"/>
              </a:rPr>
              <a:t>The NHS will take responsibility for patient voice and feedback on healthcare services.</a:t>
            </a:r>
          </a:p>
          <a:p>
            <a:pPr lvl="1"/>
            <a:r>
              <a:rPr lang="en-GB" sz="2000" dirty="0">
                <a:latin typeface="Arial" panose="020B0604020202020204" pitchFamily="34" charset="0"/>
                <a:cs typeface="Arial" panose="020B0604020202020204" pitchFamily="34" charset="0"/>
              </a:rPr>
              <a:t>The Department of Health and Social Care (DHSC) will oversee feedback for social care services.</a:t>
            </a:r>
          </a:p>
          <a:p>
            <a:endParaRPr lang="en-GB" sz="2000" dirty="0">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4499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E8D0C-6427-C867-F777-DA5CD27220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D67B2D-EBB1-6DF9-1C44-756513B37A4B}"/>
              </a:ext>
            </a:extLst>
          </p:cNvPr>
          <p:cNvSpPr>
            <a:spLocks noGrp="1"/>
          </p:cNvSpPr>
          <p:nvPr>
            <p:ph type="title"/>
          </p:nvPr>
        </p:nvSpPr>
        <p:spPr/>
        <p:txBody>
          <a:bodyPr>
            <a:normAutofit/>
          </a:bodyPr>
          <a:lstStyle/>
          <a:p>
            <a:pPr algn="l"/>
            <a:r>
              <a:rPr lang="en-GB" sz="3600" b="1" dirty="0">
                <a:solidFill>
                  <a:srgbClr val="00AED9"/>
                </a:solidFill>
                <a:latin typeface="Arial" pitchFamily="34" charset="0"/>
                <a:cs typeface="Arial" pitchFamily="34" charset="0"/>
              </a:rPr>
              <a:t>NHS 111</a:t>
            </a:r>
          </a:p>
        </p:txBody>
      </p:sp>
      <p:sp>
        <p:nvSpPr>
          <p:cNvPr id="5" name="TextBox 4">
            <a:extLst>
              <a:ext uri="{FF2B5EF4-FFF2-40B4-BE49-F238E27FC236}">
                <a16:creationId xmlns:a16="http://schemas.microsoft.com/office/drawing/2014/main" id="{FDC2EE5C-7EAB-1B94-E19E-C050E6D366D0}"/>
              </a:ext>
            </a:extLst>
          </p:cNvPr>
          <p:cNvSpPr txBox="1"/>
          <p:nvPr/>
        </p:nvSpPr>
        <p:spPr>
          <a:xfrm>
            <a:off x="838199" y="1579611"/>
            <a:ext cx="10662501" cy="2246769"/>
          </a:xfrm>
          <a:prstGeom prst="rect">
            <a:avLst/>
          </a:prstGeom>
          <a:noFill/>
        </p:spPr>
        <p:txBody>
          <a:bodyPr wrap="square">
            <a:spAutoFit/>
          </a:bodyPr>
          <a:lstStyle/>
          <a:p>
            <a:r>
              <a:rPr lang="en-GB" sz="2000" b="1" dirty="0">
                <a:latin typeface="Arial" pitchFamily="34" charset="0"/>
                <a:cs typeface="Arial" pitchFamily="34" charset="0"/>
              </a:rPr>
              <a:t>What is NHS 111?</a:t>
            </a:r>
          </a:p>
          <a:p>
            <a:endParaRPr lang="en-GB" sz="2000" b="1" dirty="0">
              <a:latin typeface="Arial" pitchFamily="34" charset="0"/>
              <a:cs typeface="Arial" pitchFamily="34" charset="0"/>
            </a:endParaRPr>
          </a:p>
          <a:p>
            <a:pPr marL="285750" indent="-285750">
              <a:buFont typeface="Arial" panose="020B0604020202020204" pitchFamily="34" charset="0"/>
              <a:buChar char="•"/>
            </a:pPr>
            <a:r>
              <a:rPr lang="en-GB" sz="2000" dirty="0">
                <a:latin typeface="Arial" pitchFamily="34" charset="0"/>
                <a:cs typeface="Arial" pitchFamily="34" charset="0"/>
              </a:rPr>
              <a:t>24/7 online and telephone for urgent medical support and signposting</a:t>
            </a:r>
          </a:p>
          <a:p>
            <a:pPr marL="285750" indent="-285750">
              <a:buFont typeface="Arial" panose="020B0604020202020204" pitchFamily="34" charset="0"/>
              <a:buChar char="•"/>
            </a:pPr>
            <a:r>
              <a:rPr lang="en-GB" sz="2000" dirty="0">
                <a:latin typeface="Arial" pitchFamily="34" charset="0"/>
                <a:cs typeface="Arial" pitchFamily="34" charset="0"/>
              </a:rPr>
              <a:t>Health and clinical advisors provide advice for self-care, referrals to medical professionals, booking urgent care appointments, and dispatching ambulances if necessary</a:t>
            </a:r>
          </a:p>
          <a:p>
            <a:pPr marL="285750" indent="-285750">
              <a:buFont typeface="Arial" panose="020B0604020202020204" pitchFamily="34" charset="0"/>
              <a:buChar char="•"/>
            </a:pPr>
            <a:r>
              <a:rPr lang="en-GB" sz="2000" dirty="0">
                <a:latin typeface="Arial" pitchFamily="34" charset="0"/>
                <a:cs typeface="Arial" pitchFamily="34" charset="0"/>
              </a:rPr>
              <a:t>National service – provided by community interest company DHU Healthcare through a regional contract for the Midlands</a:t>
            </a:r>
          </a:p>
        </p:txBody>
      </p:sp>
    </p:spTree>
    <p:extLst>
      <p:ext uri="{BB962C8B-B14F-4D97-AF65-F5344CB8AC3E}">
        <p14:creationId xmlns:p14="http://schemas.microsoft.com/office/powerpoint/2010/main" val="1931871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90F52-2B93-A3B2-1750-128C77CAD1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F4FA00-DA60-FC88-017D-7036E446AAD6}"/>
              </a:ext>
            </a:extLst>
          </p:cNvPr>
          <p:cNvSpPr>
            <a:spLocks noGrp="1"/>
          </p:cNvSpPr>
          <p:nvPr>
            <p:ph type="title"/>
          </p:nvPr>
        </p:nvSpPr>
        <p:spPr/>
        <p:txBody>
          <a:bodyPr>
            <a:normAutofit/>
          </a:bodyPr>
          <a:lstStyle/>
          <a:p>
            <a:pPr algn="l"/>
            <a:r>
              <a:rPr lang="en-GB" sz="3600" b="1" dirty="0">
                <a:solidFill>
                  <a:srgbClr val="00AED9"/>
                </a:solidFill>
                <a:latin typeface="Arial" pitchFamily="34" charset="0"/>
                <a:cs typeface="Arial" pitchFamily="34" charset="0"/>
              </a:rPr>
              <a:t>Ambulance Services</a:t>
            </a:r>
          </a:p>
        </p:txBody>
      </p:sp>
      <p:sp>
        <p:nvSpPr>
          <p:cNvPr id="5" name="TextBox 4">
            <a:extLst>
              <a:ext uri="{FF2B5EF4-FFF2-40B4-BE49-F238E27FC236}">
                <a16:creationId xmlns:a16="http://schemas.microsoft.com/office/drawing/2014/main" id="{4A3FEC47-065E-1FE0-A00D-E446298A75A2}"/>
              </a:ext>
            </a:extLst>
          </p:cNvPr>
          <p:cNvSpPr txBox="1"/>
          <p:nvPr/>
        </p:nvSpPr>
        <p:spPr>
          <a:xfrm>
            <a:off x="838199" y="1579611"/>
            <a:ext cx="10662501" cy="1015663"/>
          </a:xfrm>
          <a:prstGeom prst="rect">
            <a:avLst/>
          </a:prstGeom>
          <a:noFill/>
        </p:spPr>
        <p:txBody>
          <a:bodyPr wrap="square">
            <a:spAutoFit/>
          </a:bodyPr>
          <a:lstStyle/>
          <a:p>
            <a:endParaRPr lang="en-GB" sz="2000" b="1" dirty="0">
              <a:latin typeface="Arial" pitchFamily="34" charset="0"/>
              <a:cs typeface="Arial" pitchFamily="34" charset="0"/>
            </a:endParaRPr>
          </a:p>
          <a:p>
            <a:pPr marL="342900" indent="-342900">
              <a:buFont typeface="Arial" panose="020B0604020202020204" pitchFamily="34" charset="0"/>
              <a:buChar char="•"/>
            </a:pPr>
            <a:r>
              <a:rPr lang="en-GB" sz="2000" dirty="0">
                <a:latin typeface="Arial" pitchFamily="34" charset="0"/>
                <a:cs typeface="Arial" pitchFamily="34" charset="0"/>
              </a:rPr>
              <a:t>Emergency service provided by East Midlands Ambulance Service NHS Trust</a:t>
            </a:r>
          </a:p>
          <a:p>
            <a:pPr marL="342900" indent="-342900">
              <a:buFont typeface="Arial" panose="020B0604020202020204" pitchFamily="34" charset="0"/>
              <a:buChar char="•"/>
            </a:pPr>
            <a:r>
              <a:rPr lang="en-GB" sz="2000" dirty="0">
                <a:latin typeface="Arial" pitchFamily="34" charset="0"/>
                <a:cs typeface="Arial" pitchFamily="34" charset="0"/>
              </a:rPr>
              <a:t>Non-emergency patient transport provided by EMED Group (from April 2025)</a:t>
            </a:r>
          </a:p>
        </p:txBody>
      </p:sp>
    </p:spTree>
    <p:extLst>
      <p:ext uri="{BB962C8B-B14F-4D97-AF65-F5344CB8AC3E}">
        <p14:creationId xmlns:p14="http://schemas.microsoft.com/office/powerpoint/2010/main" val="5892346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10;&#10;Description automatically generated">
            <a:extLst>
              <a:ext uri="{FF2B5EF4-FFF2-40B4-BE49-F238E27FC236}">
                <a16:creationId xmlns:a16="http://schemas.microsoft.com/office/drawing/2014/main" id="{D5CFC8D7-37EB-43D5-861F-79D372FC0E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93096"/>
            <a:ext cx="12192000" cy="2564904"/>
          </a:xfrm>
          <a:prstGeom prst="rect">
            <a:avLst/>
          </a:prstGeom>
        </p:spPr>
      </p:pic>
      <p:pic>
        <p:nvPicPr>
          <p:cNvPr id="11" name="Picture 10" descr="A picture containing timeline&#10;&#10;Description automatically generated">
            <a:extLst>
              <a:ext uri="{FF2B5EF4-FFF2-40B4-BE49-F238E27FC236}">
                <a16:creationId xmlns:a16="http://schemas.microsoft.com/office/drawing/2014/main" id="{8116EB2D-2597-4A68-9C4B-C70B87C294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08368" y="301064"/>
            <a:ext cx="2430000" cy="972000"/>
          </a:xfrm>
          <a:prstGeom prst="rect">
            <a:avLst/>
          </a:prstGeom>
        </p:spPr>
      </p:pic>
      <p:sp>
        <p:nvSpPr>
          <p:cNvPr id="2" name="Title 1">
            <a:extLst>
              <a:ext uri="{FF2B5EF4-FFF2-40B4-BE49-F238E27FC236}">
                <a16:creationId xmlns:a16="http://schemas.microsoft.com/office/drawing/2014/main" id="{BC534E04-0E51-5040-A10E-BD3BE40ADF0A}"/>
              </a:ext>
            </a:extLst>
          </p:cNvPr>
          <p:cNvSpPr txBox="1">
            <a:spLocks/>
          </p:cNvSpPr>
          <p:nvPr/>
        </p:nvSpPr>
        <p:spPr>
          <a:xfrm>
            <a:off x="1031169" y="1041510"/>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b="1" dirty="0">
                <a:solidFill>
                  <a:srgbClr val="00AED9"/>
                </a:solidFill>
                <a:latin typeface="Arial" pitchFamily="34" charset="0"/>
                <a:cs typeface="Arial" pitchFamily="34" charset="0"/>
              </a:rPr>
              <a:t>Thank you</a:t>
            </a:r>
          </a:p>
          <a:p>
            <a:pPr algn="l"/>
            <a:endParaRPr lang="en-GB" b="1" dirty="0">
              <a:solidFill>
                <a:srgbClr val="00AED9"/>
              </a:solidFill>
              <a:latin typeface="Arial" pitchFamily="34" charset="0"/>
              <a:cs typeface="Arial" pitchFamily="34" charset="0"/>
            </a:endParaRPr>
          </a:p>
        </p:txBody>
      </p:sp>
      <p:sp>
        <p:nvSpPr>
          <p:cNvPr id="3" name="TextBox 2">
            <a:extLst>
              <a:ext uri="{FF2B5EF4-FFF2-40B4-BE49-F238E27FC236}">
                <a16:creationId xmlns:a16="http://schemas.microsoft.com/office/drawing/2014/main" id="{95B4BBB5-D267-C20C-FBE7-E1E32EF4C1AC}"/>
              </a:ext>
            </a:extLst>
          </p:cNvPr>
          <p:cNvSpPr txBox="1"/>
          <p:nvPr/>
        </p:nvSpPr>
        <p:spPr>
          <a:xfrm>
            <a:off x="1175867" y="2013130"/>
            <a:ext cx="9796933" cy="707886"/>
          </a:xfrm>
          <a:prstGeom prst="rect">
            <a:avLst/>
          </a:prstGeom>
          <a:noFill/>
        </p:spPr>
        <p:txBody>
          <a:bodyPr wrap="square">
            <a:spAutoFit/>
          </a:bodyPr>
          <a:lstStyle/>
          <a:p>
            <a:r>
              <a:rPr lang="en-GB" sz="2000" dirty="0">
                <a:latin typeface="Arial" pitchFamily="34" charset="0"/>
                <a:cs typeface="Arial" pitchFamily="34" charset="0"/>
              </a:rPr>
              <a:t>If you have any questions or would like to provide feedback on this document please email: </a:t>
            </a:r>
            <a:r>
              <a:rPr lang="en-GB" sz="2000" dirty="0">
                <a:latin typeface="Arial" pitchFamily="34" charset="0"/>
                <a:cs typeface="Arial" pitchFamily="34" charset="0"/>
                <a:hlinkClick r:id="rId5"/>
              </a:rPr>
              <a:t>ddicb.engagement@nhs.net</a:t>
            </a:r>
            <a:r>
              <a:rPr lang="en-GB" sz="2000" dirty="0">
                <a:latin typeface="Arial" pitchFamily="34" charset="0"/>
                <a:cs typeface="Arial" pitchFamily="34" charset="0"/>
              </a:rPr>
              <a:t> </a:t>
            </a:r>
          </a:p>
        </p:txBody>
      </p:sp>
    </p:spTree>
    <p:extLst>
      <p:ext uri="{BB962C8B-B14F-4D97-AF65-F5344CB8AC3E}">
        <p14:creationId xmlns:p14="http://schemas.microsoft.com/office/powerpoint/2010/main" val="3470398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4161C-867D-552C-8FB7-B9F0E4ABB4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0AE2E8-65B9-5457-06CF-FC71F31A709E}"/>
              </a:ext>
            </a:extLst>
          </p:cNvPr>
          <p:cNvSpPr>
            <a:spLocks noGrp="1"/>
          </p:cNvSpPr>
          <p:nvPr>
            <p:ph type="title"/>
          </p:nvPr>
        </p:nvSpPr>
        <p:spPr/>
        <p:txBody>
          <a:bodyPr>
            <a:normAutofit/>
          </a:bodyPr>
          <a:lstStyle/>
          <a:p>
            <a:pPr algn="l"/>
            <a:r>
              <a:rPr lang="en-GB" sz="3600" b="1" dirty="0">
                <a:solidFill>
                  <a:srgbClr val="00AED9"/>
                </a:solidFill>
                <a:latin typeface="Arial" pitchFamily="34" charset="0"/>
                <a:cs typeface="Arial" pitchFamily="34" charset="0"/>
              </a:rPr>
              <a:t>Integrated Care Systems (ICS)</a:t>
            </a:r>
          </a:p>
        </p:txBody>
      </p:sp>
      <p:sp>
        <p:nvSpPr>
          <p:cNvPr id="6" name="Content Placeholder 2">
            <a:extLst>
              <a:ext uri="{FF2B5EF4-FFF2-40B4-BE49-F238E27FC236}">
                <a16:creationId xmlns:a16="http://schemas.microsoft.com/office/drawing/2014/main" id="{BC2B61E1-88F2-9ABF-198F-6339557771F9}"/>
              </a:ext>
            </a:extLst>
          </p:cNvPr>
          <p:cNvSpPr>
            <a:spLocks noGrp="1"/>
          </p:cNvSpPr>
          <p:nvPr>
            <p:ph idx="1"/>
          </p:nvPr>
        </p:nvSpPr>
        <p:spPr>
          <a:xfrm>
            <a:off x="393700" y="1432380"/>
            <a:ext cx="10960100" cy="4295180"/>
          </a:xfrm>
        </p:spPr>
        <p:txBody>
          <a:bodyPr>
            <a:noAutofit/>
          </a:bodyPr>
          <a:lstStyle/>
          <a:p>
            <a:pPr lvl="1">
              <a:lnSpc>
                <a:spcPct val="100000"/>
              </a:lnSpc>
            </a:pPr>
            <a:r>
              <a:rPr lang="en-GB" sz="1800" dirty="0">
                <a:latin typeface="Arial" panose="020B0604020202020204" pitchFamily="34" charset="0"/>
                <a:cs typeface="Arial" panose="020B0604020202020204" pitchFamily="34" charset="0"/>
              </a:rPr>
              <a:t>JUCD is your local Integrated Care System (ICS) for Derby and Derbyshire. </a:t>
            </a:r>
          </a:p>
          <a:p>
            <a:pPr lvl="1">
              <a:lnSpc>
                <a:spcPct val="100000"/>
              </a:lnSpc>
            </a:pPr>
            <a:r>
              <a:rPr lang="en-GB" sz="1800" dirty="0">
                <a:latin typeface="Arial" panose="020B0604020202020204" pitchFamily="34" charset="0"/>
                <a:cs typeface="Arial" panose="020B0604020202020204" pitchFamily="34" charset="0"/>
              </a:rPr>
              <a:t>It is currently one of 42 ICSs across England. </a:t>
            </a:r>
          </a:p>
          <a:p>
            <a:pPr lvl="1">
              <a:lnSpc>
                <a:spcPct val="100000"/>
              </a:lnSpc>
            </a:pPr>
            <a:r>
              <a:rPr lang="en-GB" sz="1800" dirty="0">
                <a:latin typeface="Arial" panose="020B0604020202020204" pitchFamily="34" charset="0"/>
                <a:cs typeface="Arial" panose="020B0604020202020204" pitchFamily="34" charset="0"/>
              </a:rPr>
              <a:t>It brings together NHS organisations, local authorities, and the voluntary, community, and social enterprise (VCSE) sector to coordinate health and care services. </a:t>
            </a:r>
          </a:p>
          <a:p>
            <a:pPr lvl="1">
              <a:lnSpc>
                <a:spcPct val="100000"/>
              </a:lnSpc>
            </a:pPr>
            <a:r>
              <a:rPr lang="en-GB" sz="1800" dirty="0">
                <a:latin typeface="Arial" panose="020B0604020202020204" pitchFamily="34" charset="0"/>
                <a:cs typeface="Arial" panose="020B0604020202020204" pitchFamily="34" charset="0"/>
              </a:rPr>
              <a:t>JUCD is responsible for coordinating health and social care services across Derby and Derbyshire.</a:t>
            </a:r>
          </a:p>
          <a:p>
            <a:pPr marL="457200" lvl="1" indent="0">
              <a:lnSpc>
                <a:spcPct val="100000"/>
              </a:lnSpc>
              <a:buNone/>
            </a:pPr>
            <a:endParaRPr lang="en-GB" sz="1800" dirty="0">
              <a:latin typeface="Arial" panose="020B0604020202020204" pitchFamily="34" charset="0"/>
              <a:cs typeface="Arial" panose="020B0604020202020204" pitchFamily="34" charset="0"/>
            </a:endParaRPr>
          </a:p>
          <a:p>
            <a:pPr marL="457200" lvl="1" indent="0">
              <a:lnSpc>
                <a:spcPct val="100000"/>
              </a:lnSpc>
              <a:buNone/>
            </a:pPr>
            <a:r>
              <a:rPr lang="en-GB" sz="1800" dirty="0">
                <a:latin typeface="Arial" panose="020B0604020202020204" pitchFamily="34" charset="0"/>
                <a:cs typeface="Arial" panose="020B0604020202020204" pitchFamily="34" charset="0"/>
              </a:rPr>
              <a:t>JUCD aims to:</a:t>
            </a:r>
          </a:p>
          <a:p>
            <a:pPr marL="914400" lvl="1" indent="-457200">
              <a:lnSpc>
                <a:spcPct val="100000"/>
              </a:lnSpc>
              <a:buAutoNum type="arabicPeriod"/>
            </a:pPr>
            <a:r>
              <a:rPr lang="en-GB" sz="1800" b="1" dirty="0">
                <a:latin typeface="Arial" panose="020B0604020202020204" pitchFamily="34" charset="0"/>
                <a:cs typeface="Arial" panose="020B0604020202020204" pitchFamily="34" charset="0"/>
              </a:rPr>
              <a:t>Improve population health and healthcare.</a:t>
            </a:r>
          </a:p>
          <a:p>
            <a:pPr marL="914400" lvl="1" indent="-457200">
              <a:lnSpc>
                <a:spcPct val="100000"/>
              </a:lnSpc>
              <a:buAutoNum type="arabicPeriod"/>
            </a:pPr>
            <a:r>
              <a:rPr lang="en-GB" sz="1800" b="1" dirty="0">
                <a:latin typeface="Arial" panose="020B0604020202020204" pitchFamily="34" charset="0"/>
                <a:cs typeface="Arial" panose="020B0604020202020204" pitchFamily="34" charset="0"/>
              </a:rPr>
              <a:t>Tackle inequalities in outcomes, experience, and access.</a:t>
            </a:r>
          </a:p>
          <a:p>
            <a:pPr marL="914400" lvl="1" indent="-457200">
              <a:lnSpc>
                <a:spcPct val="100000"/>
              </a:lnSpc>
              <a:buAutoNum type="arabicPeriod"/>
            </a:pPr>
            <a:r>
              <a:rPr lang="en-GB" sz="1800" b="1" dirty="0">
                <a:latin typeface="Arial" panose="020B0604020202020204" pitchFamily="34" charset="0"/>
                <a:cs typeface="Arial" panose="020B0604020202020204" pitchFamily="34" charset="0"/>
              </a:rPr>
              <a:t>Enhance productivity and value for money.</a:t>
            </a:r>
          </a:p>
          <a:p>
            <a:pPr marL="914400" lvl="1" indent="-457200">
              <a:lnSpc>
                <a:spcPct val="100000"/>
              </a:lnSpc>
              <a:buAutoNum type="arabicPeriod"/>
            </a:pPr>
            <a:r>
              <a:rPr lang="en-GB" sz="1800" b="1" dirty="0">
                <a:latin typeface="Arial" panose="020B0604020202020204" pitchFamily="34" charset="0"/>
                <a:cs typeface="Arial" panose="020B0604020202020204" pitchFamily="34" charset="0"/>
              </a:rPr>
              <a:t>Support broader social and economic development. </a:t>
            </a:r>
            <a:br>
              <a:rPr lang="en-GB" sz="1800" b="1" dirty="0">
                <a:latin typeface="Arial" panose="020B0604020202020204" pitchFamily="34" charset="0"/>
                <a:cs typeface="Arial" panose="020B0604020202020204" pitchFamily="34" charset="0"/>
              </a:rPr>
            </a:br>
            <a:endParaRPr lang="en-GB" sz="1800" b="1" dirty="0">
              <a:latin typeface="Arial" panose="020B0604020202020204" pitchFamily="34" charset="0"/>
              <a:cs typeface="Arial" panose="020B0604020202020204" pitchFamily="34" charset="0"/>
            </a:endParaRPr>
          </a:p>
          <a:p>
            <a:pPr marL="0" indent="0">
              <a:lnSpc>
                <a:spcPct val="100000"/>
              </a:lnSpc>
              <a:buNone/>
            </a:pPr>
            <a:r>
              <a:rPr lang="en-GB" sz="1800" dirty="0">
                <a:solidFill>
                  <a:srgbClr val="FF0000"/>
                </a:solidFill>
                <a:latin typeface="Arial" panose="020B0604020202020204" pitchFamily="34" charset="0"/>
                <a:cs typeface="Arial" panose="020B0604020202020204" pitchFamily="34" charset="0"/>
              </a:rPr>
              <a:t>The NHS is undergoing major changes, ICSs like JUCD will remain, but their roles and responsibilities are evolving as part of national reforms.</a:t>
            </a:r>
          </a:p>
          <a:p>
            <a:pPr marL="457200" lvl="1" indent="0">
              <a:lnSpc>
                <a:spcPct val="100000"/>
              </a:lnSpc>
              <a:buNone/>
            </a:pPr>
            <a:br>
              <a:rPr lang="en-GB" sz="2000" dirty="0">
                <a:latin typeface="Arial" panose="020B0604020202020204" pitchFamily="34" charset="0"/>
                <a:cs typeface="Arial" panose="020B0604020202020204" pitchFamily="34" charset="0"/>
              </a:rPr>
            </a:br>
            <a:endParaRPr lang="en-GB" sz="2000" dirty="0">
              <a:latin typeface="Arial" panose="020B0604020202020204" pitchFamily="34" charset="0"/>
              <a:cs typeface="Arial" panose="020B0604020202020204" pitchFamily="34" charset="0"/>
            </a:endParaRPr>
          </a:p>
          <a:p>
            <a:pPr marL="457200" lvl="1" indent="0">
              <a:lnSpc>
                <a:spcPct val="100000"/>
              </a:lnSpc>
              <a:buNone/>
            </a:pPr>
            <a:endParaRPr lang="en-GB" sz="2000" dirty="0">
              <a:latin typeface="Arial" panose="020B0604020202020204" pitchFamily="34" charset="0"/>
              <a:cs typeface="Arial" panose="020B0604020202020204" pitchFamily="34" charset="0"/>
            </a:endParaRPr>
          </a:p>
          <a:p>
            <a:pPr lvl="1">
              <a:lnSpc>
                <a:spcPct val="100000"/>
              </a:lnSpc>
            </a:pPr>
            <a:endParaRPr lang="en-GB" sz="2000" dirty="0">
              <a:latin typeface="Arial" panose="020B0604020202020204" pitchFamily="34" charset="0"/>
              <a:cs typeface="Arial" panose="020B0604020202020204" pitchFamily="34" charset="0"/>
            </a:endParaRPr>
          </a:p>
          <a:p>
            <a:pPr marL="457200">
              <a:lnSpc>
                <a:spcPct val="100000"/>
              </a:lnSpc>
            </a:pPr>
            <a:endParaRPr lang="en-GB" sz="2000" dirty="0">
              <a:effectLst/>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24FE6215-1900-16CA-8721-3A335DBB123E}"/>
              </a:ext>
            </a:extLst>
          </p:cNvPr>
          <p:cNvSpPr txBox="1"/>
          <p:nvPr/>
        </p:nvSpPr>
        <p:spPr>
          <a:xfrm>
            <a:off x="6834868" y="5841063"/>
            <a:ext cx="4842782" cy="521670"/>
          </a:xfrm>
          <a:prstGeom prst="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r>
              <a:rPr lang="en-GB" sz="2800" b="1" dirty="0">
                <a:latin typeface="Arial" panose="020B0604020202020204" pitchFamily="34" charset="0"/>
                <a:cs typeface="Arial" panose="020B0604020202020204" pitchFamily="34" charset="0"/>
                <a:hlinkClick r:id="rId3"/>
              </a:rPr>
              <a:t>Joined Up Care Derbyshire</a:t>
            </a:r>
            <a:endParaRPr lang="en-GB"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8645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7F64E-9294-0D6A-B3B9-F5081A6E97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6EC556-EA0D-8D95-2701-978EB3AB6982}"/>
              </a:ext>
            </a:extLst>
          </p:cNvPr>
          <p:cNvSpPr>
            <a:spLocks noGrp="1"/>
          </p:cNvSpPr>
          <p:nvPr>
            <p:ph type="title"/>
          </p:nvPr>
        </p:nvSpPr>
        <p:spPr/>
        <p:txBody>
          <a:bodyPr>
            <a:normAutofit/>
          </a:bodyPr>
          <a:lstStyle/>
          <a:p>
            <a:pPr algn="l"/>
            <a:r>
              <a:rPr lang="en-GB" sz="3600" b="1" dirty="0">
                <a:solidFill>
                  <a:srgbClr val="00AED9"/>
                </a:solidFill>
                <a:latin typeface="Arial" pitchFamily="34" charset="0"/>
                <a:cs typeface="Arial" pitchFamily="34" charset="0"/>
              </a:rPr>
              <a:t>Integrated Care Board (ICB)</a:t>
            </a:r>
          </a:p>
        </p:txBody>
      </p:sp>
      <p:sp>
        <p:nvSpPr>
          <p:cNvPr id="4" name="Content Placeholder 3">
            <a:extLst>
              <a:ext uri="{FF2B5EF4-FFF2-40B4-BE49-F238E27FC236}">
                <a16:creationId xmlns:a16="http://schemas.microsoft.com/office/drawing/2014/main" id="{C2EEBA1C-532A-84E6-338E-602224E5DF0C}"/>
              </a:ext>
            </a:extLst>
          </p:cNvPr>
          <p:cNvSpPr>
            <a:spLocks noGrp="1"/>
          </p:cNvSpPr>
          <p:nvPr>
            <p:ph idx="1"/>
          </p:nvPr>
        </p:nvSpPr>
        <p:spPr>
          <a:xfrm>
            <a:off x="838200" y="1825625"/>
            <a:ext cx="7149192" cy="3301546"/>
          </a:xfrm>
        </p:spPr>
        <p:txBody>
          <a:bodyPr>
            <a:normAutofit lnSpcReduction="10000"/>
          </a:bodyPr>
          <a:lstStyle/>
          <a:p>
            <a:pPr marL="0" indent="0">
              <a:buNone/>
            </a:pPr>
            <a:r>
              <a:rPr lang="en-GB" sz="2000" b="1" dirty="0">
                <a:latin typeface="Arial" panose="020B0604020202020204" pitchFamily="34" charset="0"/>
                <a:cs typeface="Arial" panose="020B0604020202020204" pitchFamily="34" charset="0"/>
              </a:rPr>
              <a:t>What is the ICB?</a:t>
            </a:r>
          </a:p>
          <a:p>
            <a:r>
              <a:rPr lang="en-GB" sz="2000" dirty="0">
                <a:latin typeface="Arial" panose="020B0604020202020204" pitchFamily="34" charset="0"/>
                <a:cs typeface="Arial" panose="020B0604020202020204" pitchFamily="34" charset="0"/>
              </a:rPr>
              <a:t>The ICB is the NHS organisation responsible for planning, managing the budget, and allocating resources across </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Derby and Derbyshire.</a:t>
            </a:r>
          </a:p>
          <a:p>
            <a:r>
              <a:rPr lang="en-GB" sz="2000" dirty="0">
                <a:latin typeface="Arial" panose="020B0604020202020204" pitchFamily="34" charset="0"/>
                <a:cs typeface="Arial" panose="020B0604020202020204" pitchFamily="34" charset="0"/>
              </a:rPr>
              <a:t>It works with partners to improve population health, reduce inequalities, and ensure services are safe and effective.</a:t>
            </a:r>
          </a:p>
          <a:p>
            <a:r>
              <a:rPr lang="en-GB" sz="2000" dirty="0">
                <a:latin typeface="Arial" panose="020B0604020202020204" pitchFamily="34" charset="0"/>
                <a:cs typeface="Arial" panose="020B0604020202020204" pitchFamily="34" charset="0"/>
              </a:rPr>
              <a:t>The ICB oversees delivery across hospitals, GP practices, community services, and more.</a:t>
            </a:r>
          </a:p>
          <a:p>
            <a:r>
              <a:rPr lang="en-GB" sz="2000" dirty="0">
                <a:solidFill>
                  <a:srgbClr val="FF0000"/>
                </a:solidFill>
                <a:latin typeface="Arial" panose="020B0604020202020204" pitchFamily="34" charset="0"/>
                <a:cs typeface="Arial" panose="020B0604020202020204" pitchFamily="34" charset="0"/>
              </a:rPr>
              <a:t>The flow of funding is set to change and will come directly from DHSC. </a:t>
            </a:r>
          </a:p>
          <a:p>
            <a:pPr marL="0" indent="0">
              <a:buNone/>
            </a:pPr>
            <a:endParaRPr lang="en-GB" dirty="0">
              <a:latin typeface="Arial" panose="020B0604020202020204" pitchFamily="34" charset="0"/>
              <a:cs typeface="Arial" panose="020B0604020202020204" pitchFamily="34" charset="0"/>
            </a:endParaRPr>
          </a:p>
        </p:txBody>
      </p:sp>
      <p:graphicFrame>
        <p:nvGraphicFramePr>
          <p:cNvPr id="3" name="Diagram 2">
            <a:extLst>
              <a:ext uri="{FF2B5EF4-FFF2-40B4-BE49-F238E27FC236}">
                <a16:creationId xmlns:a16="http://schemas.microsoft.com/office/drawing/2014/main" id="{380FAEA1-E784-4AA2-C792-13FD68417BBE}"/>
              </a:ext>
            </a:extLst>
          </p:cNvPr>
          <p:cNvGraphicFramePr/>
          <p:nvPr>
            <p:extLst>
              <p:ext uri="{D42A27DB-BD31-4B8C-83A1-F6EECF244321}">
                <p14:modId xmlns:p14="http://schemas.microsoft.com/office/powerpoint/2010/main" val="2749147123"/>
              </p:ext>
            </p:extLst>
          </p:nvPr>
        </p:nvGraphicFramePr>
        <p:xfrm>
          <a:off x="7144465" y="1930513"/>
          <a:ext cx="5910943" cy="41415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8F775BA8-2D54-0775-DAD9-32BFC2C632F5}"/>
              </a:ext>
            </a:extLst>
          </p:cNvPr>
          <p:cNvSpPr txBox="1"/>
          <p:nvPr/>
        </p:nvSpPr>
        <p:spPr>
          <a:xfrm>
            <a:off x="8205823" y="1167468"/>
            <a:ext cx="3788229" cy="523220"/>
          </a:xfrm>
          <a:prstGeom prst="rect">
            <a:avLst/>
          </a:prstGeom>
          <a:noFill/>
        </p:spPr>
        <p:txBody>
          <a:bodyPr wrap="square" rtlCol="0">
            <a:spAutoFit/>
          </a:bodyPr>
          <a:lstStyle/>
          <a:p>
            <a:r>
              <a:rPr lang="en-GB" sz="2800" b="1" dirty="0">
                <a:latin typeface="Arial" panose="020B0604020202020204" pitchFamily="34" charset="0"/>
                <a:cs typeface="Arial" panose="020B0604020202020204" pitchFamily="34" charset="0"/>
              </a:rPr>
              <a:t>Flow of NHS Funding</a:t>
            </a:r>
          </a:p>
        </p:txBody>
      </p:sp>
      <p:sp>
        <p:nvSpPr>
          <p:cNvPr id="7" name="TextBox 6">
            <a:extLst>
              <a:ext uri="{FF2B5EF4-FFF2-40B4-BE49-F238E27FC236}">
                <a16:creationId xmlns:a16="http://schemas.microsoft.com/office/drawing/2014/main" id="{C7ACCD7D-BF3F-5D0A-726C-A565A7EA48B5}"/>
              </a:ext>
            </a:extLst>
          </p:cNvPr>
          <p:cNvSpPr txBox="1"/>
          <p:nvPr/>
        </p:nvSpPr>
        <p:spPr>
          <a:xfrm>
            <a:off x="345622" y="5366996"/>
            <a:ext cx="7149192" cy="954107"/>
          </a:xfrm>
          <a:prstGeom prst="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GB" sz="2800" b="1" dirty="0">
                <a:latin typeface="Arial" panose="020B0604020202020204" pitchFamily="34" charset="0"/>
                <a:cs typeface="Arial" panose="020B0604020202020204" pitchFamily="34" charset="0"/>
                <a:hlinkClick r:id="rId8"/>
              </a:rPr>
              <a:t>Derby and Derbyshire Integrated Care Board</a:t>
            </a:r>
            <a:endParaRPr lang="en-GB"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9739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2C6F1-CF56-6C36-9CF2-3870F57FF6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898794-75D1-0D8E-8CB0-9732BEFD1219}"/>
              </a:ext>
            </a:extLst>
          </p:cNvPr>
          <p:cNvSpPr>
            <a:spLocks noGrp="1"/>
          </p:cNvSpPr>
          <p:nvPr>
            <p:ph type="title"/>
          </p:nvPr>
        </p:nvSpPr>
        <p:spPr/>
        <p:txBody>
          <a:bodyPr>
            <a:normAutofit/>
          </a:bodyPr>
          <a:lstStyle/>
          <a:p>
            <a:pPr algn="l"/>
            <a:r>
              <a:rPr lang="en-GB" sz="3600" b="1" dirty="0">
                <a:solidFill>
                  <a:srgbClr val="00B0F0"/>
                </a:solidFill>
                <a:latin typeface="Arial" pitchFamily="34" charset="0"/>
                <a:cs typeface="Arial" pitchFamily="34" charset="0"/>
              </a:rPr>
              <a:t>ICB Cluster Arrangements – NHS Reform</a:t>
            </a:r>
          </a:p>
        </p:txBody>
      </p:sp>
      <p:sp>
        <p:nvSpPr>
          <p:cNvPr id="4" name="Content Placeholder 3">
            <a:extLst>
              <a:ext uri="{FF2B5EF4-FFF2-40B4-BE49-F238E27FC236}">
                <a16:creationId xmlns:a16="http://schemas.microsoft.com/office/drawing/2014/main" id="{7B058783-6FA3-0AB4-99CA-5EAACCAF9902}"/>
              </a:ext>
            </a:extLst>
          </p:cNvPr>
          <p:cNvSpPr>
            <a:spLocks noGrp="1"/>
          </p:cNvSpPr>
          <p:nvPr>
            <p:ph idx="1"/>
          </p:nvPr>
        </p:nvSpPr>
        <p:spPr/>
        <p:txBody>
          <a:bodyPr>
            <a:normAutofit/>
          </a:bodyPr>
          <a:lstStyle/>
          <a:p>
            <a:pPr marL="0" indent="0">
              <a:buNone/>
            </a:pPr>
            <a:r>
              <a:rPr lang="en-GB" sz="2000" dirty="0">
                <a:latin typeface="Arial" panose="020B0604020202020204" pitchFamily="34" charset="0"/>
                <a:cs typeface="Arial" panose="020B0604020202020204" pitchFamily="34" charset="0"/>
              </a:rPr>
              <a:t>In March 2025, NHS England announced that Integrated Care Boards (ICBs) must reduce their running costs by 50%.</a:t>
            </a:r>
          </a:p>
          <a:p>
            <a:r>
              <a:rPr lang="en-GB" sz="2000" dirty="0">
                <a:latin typeface="Arial" panose="020B0604020202020204" pitchFamily="34" charset="0"/>
                <a:cs typeface="Arial" panose="020B0604020202020204" pitchFamily="34" charset="0"/>
              </a:rPr>
              <a:t>NHS England published proposals for the consolidation and merging of ICBs.</a:t>
            </a:r>
          </a:p>
          <a:p>
            <a:r>
              <a:rPr lang="en-GB" sz="2000" dirty="0">
                <a:latin typeface="Arial" panose="020B0604020202020204" pitchFamily="34" charset="0"/>
                <a:cs typeface="Arial" panose="020B0604020202020204" pitchFamily="34" charset="0"/>
              </a:rPr>
              <a:t>Under these plans, the current 42 ICBs will be grouped into 27 clusters, with formal mergers expected by April 2026.</a:t>
            </a:r>
          </a:p>
          <a:p>
            <a:r>
              <a:rPr lang="en-GB" sz="2000" dirty="0">
                <a:latin typeface="Arial" panose="020B0604020202020204" pitchFamily="34" charset="0"/>
                <a:cs typeface="Arial" panose="020B0604020202020204" pitchFamily="34" charset="0"/>
              </a:rPr>
              <a:t>Clusters may have joint Boards or Committees for shared priorities, but each ICB remains a separate statutory body.</a:t>
            </a:r>
          </a:p>
          <a:p>
            <a:r>
              <a:rPr lang="en-GB" sz="2000" dirty="0">
                <a:latin typeface="Arial" panose="020B0604020202020204" pitchFamily="34" charset="0"/>
                <a:cs typeface="Arial" panose="020B0604020202020204" pitchFamily="34" charset="0"/>
              </a:rPr>
              <a:t>Every ICB retains its own legal responsibilities, accountability for its local population and budget, and decision-making authority under the Health and Care Act 2022.</a:t>
            </a:r>
          </a:p>
          <a:p>
            <a:pPr marL="0" indent="0">
              <a:buNone/>
            </a:pPr>
            <a:endParaRPr lang="en-GB" sz="2000" dirty="0">
              <a:latin typeface="Arial" panose="020B0604020202020204" pitchFamily="34" charset="0"/>
              <a:cs typeface="Arial" panose="020B0604020202020204" pitchFamily="34" charset="0"/>
            </a:endParaRPr>
          </a:p>
        </p:txBody>
      </p:sp>
      <p:sp>
        <p:nvSpPr>
          <p:cNvPr id="5" name="Arrow: Right 4">
            <a:extLst>
              <a:ext uri="{FF2B5EF4-FFF2-40B4-BE49-F238E27FC236}">
                <a16:creationId xmlns:a16="http://schemas.microsoft.com/office/drawing/2014/main" id="{A0F430CE-25EB-8188-429A-F1AB1F742D39}"/>
              </a:ext>
            </a:extLst>
          </p:cNvPr>
          <p:cNvSpPr/>
          <p:nvPr/>
        </p:nvSpPr>
        <p:spPr>
          <a:xfrm>
            <a:off x="5673243" y="5341815"/>
            <a:ext cx="6358335" cy="115106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t>What does this mean for us locally</a:t>
            </a:r>
          </a:p>
        </p:txBody>
      </p:sp>
    </p:spTree>
    <p:extLst>
      <p:ext uri="{BB962C8B-B14F-4D97-AF65-F5344CB8AC3E}">
        <p14:creationId xmlns:p14="http://schemas.microsoft.com/office/powerpoint/2010/main" val="296902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A34C3-5EEB-9C20-EF2E-278350A172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01CE3A-2B21-6804-83FD-6D6663C0DC6D}"/>
              </a:ext>
            </a:extLst>
          </p:cNvPr>
          <p:cNvSpPr>
            <a:spLocks noGrp="1"/>
          </p:cNvSpPr>
          <p:nvPr>
            <p:ph type="title"/>
          </p:nvPr>
        </p:nvSpPr>
        <p:spPr/>
        <p:txBody>
          <a:bodyPr>
            <a:normAutofit/>
          </a:bodyPr>
          <a:lstStyle/>
          <a:p>
            <a:pPr algn="l"/>
            <a:r>
              <a:rPr lang="en-GB" sz="3600" b="1" dirty="0">
                <a:solidFill>
                  <a:srgbClr val="00B0F0"/>
                </a:solidFill>
                <a:latin typeface="Arial" pitchFamily="34" charset="0"/>
                <a:cs typeface="Arial" pitchFamily="34" charset="0"/>
              </a:rPr>
              <a:t>Derbyshire, Lincolnshire and Nottinghamshire (DLN)</a:t>
            </a:r>
          </a:p>
        </p:txBody>
      </p:sp>
      <p:sp>
        <p:nvSpPr>
          <p:cNvPr id="4" name="Content Placeholder 3">
            <a:extLst>
              <a:ext uri="{FF2B5EF4-FFF2-40B4-BE49-F238E27FC236}">
                <a16:creationId xmlns:a16="http://schemas.microsoft.com/office/drawing/2014/main" id="{C2057B6E-A51B-5A09-67C3-EF49D2467B4A}"/>
              </a:ext>
            </a:extLst>
          </p:cNvPr>
          <p:cNvSpPr>
            <a:spLocks noGrp="1"/>
          </p:cNvSpPr>
          <p:nvPr>
            <p:ph idx="1"/>
          </p:nvPr>
        </p:nvSpPr>
        <p:spPr/>
        <p:txBody>
          <a:bodyPr>
            <a:normAutofit/>
          </a:bodyPr>
          <a:lstStyle/>
          <a:p>
            <a:r>
              <a:rPr lang="en-GB" sz="2000" dirty="0">
                <a:latin typeface="Arial" panose="020B0604020202020204" pitchFamily="34" charset="0"/>
                <a:cs typeface="Arial" panose="020B0604020202020204" pitchFamily="34" charset="0"/>
              </a:rPr>
              <a:t>As part of the national NHS reform and cost reduction programme, the three ICBs (Derbyshire, Lincolnshire and Nottinghamshire) have formed a cluster arrangement. </a:t>
            </a:r>
          </a:p>
          <a:p>
            <a:r>
              <a:rPr lang="en-GB" sz="2000" dirty="0">
                <a:latin typeface="Arial" panose="020B0604020202020204" pitchFamily="34" charset="0"/>
                <a:cs typeface="Arial" panose="020B0604020202020204" pitchFamily="34" charset="0"/>
              </a:rPr>
              <a:t>These will work together (while remaining separate legal entities) to oversee healthcare planning and provision.</a:t>
            </a:r>
          </a:p>
          <a:p>
            <a:r>
              <a:rPr lang="en-GB" sz="2000" dirty="0">
                <a:latin typeface="Arial" panose="020B0604020202020204" pitchFamily="34" charset="0"/>
                <a:cs typeface="Arial" panose="020B0604020202020204" pitchFamily="34" charset="0"/>
              </a:rPr>
              <a:t>The aim is to streamline operations, reduce management costs and focus more on health needs and outcomes. </a:t>
            </a:r>
          </a:p>
          <a:p>
            <a:r>
              <a:rPr lang="en-GB" sz="2000" dirty="0">
                <a:latin typeface="Arial" panose="020B0604020202020204" pitchFamily="34" charset="0"/>
                <a:cs typeface="Arial" panose="020B0604020202020204" pitchFamily="34" charset="0"/>
              </a:rPr>
              <a:t>We now have a cluster Board, with one CEO, Chair and Executive team.</a:t>
            </a:r>
          </a:p>
          <a:p>
            <a:pPr marL="0" indent="0">
              <a:buNone/>
            </a:pPr>
            <a:endParaRPr lang="en-GB" sz="20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5ED120C-66FA-E0B2-0B06-268B75594D16}"/>
              </a:ext>
            </a:extLst>
          </p:cNvPr>
          <p:cNvSpPr txBox="1"/>
          <p:nvPr/>
        </p:nvSpPr>
        <p:spPr>
          <a:xfrm>
            <a:off x="3908612" y="5143970"/>
            <a:ext cx="4374776" cy="646331"/>
          </a:xfrm>
          <a:prstGeom prst="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r>
              <a:rPr lang="en-GB" sz="3600" b="1" u="sng" dirty="0">
                <a:hlinkClick r:id="rId3"/>
              </a:rPr>
              <a:t>DLN Leadership Team</a:t>
            </a:r>
            <a:endParaRPr lang="en-GB" sz="3600" b="1" u="sng" dirty="0"/>
          </a:p>
        </p:txBody>
      </p:sp>
    </p:spTree>
    <p:extLst>
      <p:ext uri="{BB962C8B-B14F-4D97-AF65-F5344CB8AC3E}">
        <p14:creationId xmlns:p14="http://schemas.microsoft.com/office/powerpoint/2010/main" val="2245289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FB444-476B-BB6C-EBFE-FAA3FDB77F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0E860A-C2A8-63F2-61BE-D49EA7C9CC21}"/>
              </a:ext>
            </a:extLst>
          </p:cNvPr>
          <p:cNvSpPr>
            <a:spLocks noGrp="1"/>
          </p:cNvSpPr>
          <p:nvPr>
            <p:ph type="title"/>
          </p:nvPr>
        </p:nvSpPr>
        <p:spPr/>
        <p:txBody>
          <a:bodyPr>
            <a:normAutofit/>
          </a:bodyPr>
          <a:lstStyle/>
          <a:p>
            <a:pPr algn="l"/>
            <a:r>
              <a:rPr lang="en-GB" sz="3600" b="1" dirty="0">
                <a:solidFill>
                  <a:srgbClr val="00AED9"/>
                </a:solidFill>
                <a:latin typeface="Arial" pitchFamily="34" charset="0"/>
                <a:cs typeface="Arial" pitchFamily="34" charset="0"/>
              </a:rPr>
              <a:t>Derby and Derbyshire Integrated Care Partnership (ICP) – System Level</a:t>
            </a:r>
          </a:p>
        </p:txBody>
      </p:sp>
      <p:sp>
        <p:nvSpPr>
          <p:cNvPr id="5" name="TextBox 4">
            <a:extLst>
              <a:ext uri="{FF2B5EF4-FFF2-40B4-BE49-F238E27FC236}">
                <a16:creationId xmlns:a16="http://schemas.microsoft.com/office/drawing/2014/main" id="{63712E69-416B-3288-D4FD-8497B687D697}"/>
              </a:ext>
            </a:extLst>
          </p:cNvPr>
          <p:cNvSpPr txBox="1"/>
          <p:nvPr/>
        </p:nvSpPr>
        <p:spPr>
          <a:xfrm>
            <a:off x="838200" y="4750860"/>
            <a:ext cx="8674555" cy="523220"/>
          </a:xfrm>
          <a:prstGeom prst="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pPr marL="0" indent="0">
              <a:buNone/>
            </a:pPr>
            <a:r>
              <a:rPr lang="en-GB" sz="2800" b="1" dirty="0">
                <a:latin typeface="Arial" panose="020B0604020202020204" pitchFamily="34" charset="0"/>
                <a:cs typeface="Arial" panose="020B0604020202020204" pitchFamily="34" charset="0"/>
                <a:hlinkClick r:id="rId3"/>
              </a:rPr>
              <a:t>Derby and Derbyshire Integrated Care Partnership</a:t>
            </a:r>
            <a:endParaRPr lang="en-GB" sz="2800" b="1" dirty="0">
              <a:latin typeface="Arial" panose="020B0604020202020204" pitchFamily="34" charset="0"/>
              <a:cs typeface="Arial" panose="020B0604020202020204" pitchFamily="34" charset="0"/>
            </a:endParaRPr>
          </a:p>
        </p:txBody>
      </p:sp>
      <p:sp>
        <p:nvSpPr>
          <p:cNvPr id="13" name="Content Placeholder 3">
            <a:extLst>
              <a:ext uri="{FF2B5EF4-FFF2-40B4-BE49-F238E27FC236}">
                <a16:creationId xmlns:a16="http://schemas.microsoft.com/office/drawing/2014/main" id="{619478E5-7C0D-C4D2-4ED1-B8C1B6B8A6FB}"/>
              </a:ext>
            </a:extLst>
          </p:cNvPr>
          <p:cNvSpPr>
            <a:spLocks noGrp="1"/>
          </p:cNvSpPr>
          <p:nvPr>
            <p:ph idx="1"/>
          </p:nvPr>
        </p:nvSpPr>
        <p:spPr>
          <a:xfrm>
            <a:off x="838200" y="1825625"/>
            <a:ext cx="10515600" cy="2648404"/>
          </a:xfrm>
        </p:spPr>
        <p:txBody>
          <a:bodyPr>
            <a:noAutofit/>
          </a:bodyPr>
          <a:lstStyle/>
          <a:p>
            <a:pPr marL="0" indent="0">
              <a:buNone/>
            </a:pPr>
            <a:r>
              <a:rPr lang="en-GB" sz="2000" b="1" dirty="0">
                <a:latin typeface="Arial" panose="020B0604020202020204" pitchFamily="34" charset="0"/>
                <a:cs typeface="Arial" panose="020B0604020202020204" pitchFamily="34" charset="0"/>
              </a:rPr>
              <a:t>What is the ICP?</a:t>
            </a:r>
          </a:p>
          <a:p>
            <a:pPr eaLnBrk="0" fontAlgn="base" hangingPunct="0">
              <a:lnSpc>
                <a:spcPct val="100000"/>
              </a:lnSpc>
              <a:spcBef>
                <a:spcPct val="0"/>
              </a:spcBef>
              <a:spcAft>
                <a:spcPct val="0"/>
              </a:spcAft>
            </a:pPr>
            <a:endParaRPr lang="en-US" altLang="en-US" sz="2000" dirty="0">
              <a:latin typeface="Arial" panose="020B0604020202020204" pitchFamily="34" charset="0"/>
              <a:cs typeface="Arial" panose="020B0604020202020204" pitchFamily="34" charset="0"/>
            </a:endParaRPr>
          </a:p>
          <a:p>
            <a:pPr eaLnBrk="0" fontAlgn="base" hangingPunct="0">
              <a:lnSpc>
                <a:spcPct val="100000"/>
              </a:lnSpc>
              <a:spcBef>
                <a:spcPct val="0"/>
              </a:spcBef>
              <a:spcAft>
                <a:spcPct val="0"/>
              </a:spcAft>
            </a:pPr>
            <a:r>
              <a:rPr lang="en-US" altLang="en-US" sz="2000" dirty="0">
                <a:latin typeface="Arial" panose="020B0604020202020204" pitchFamily="34" charset="0"/>
                <a:cs typeface="Arial" panose="020B0604020202020204" pitchFamily="34" charset="0"/>
              </a:rPr>
              <a:t>The Integrated Care Partnership (ICP) is a formal alliance of the NHS, local authorities, and voluntary/community sector partners in Derby and Derbyshire. </a:t>
            </a:r>
          </a:p>
          <a:p>
            <a:pPr eaLnBrk="0" fontAlgn="base" hangingPunct="0">
              <a:lnSpc>
                <a:spcPct val="100000"/>
              </a:lnSpc>
              <a:spcBef>
                <a:spcPct val="0"/>
              </a:spcBef>
              <a:spcAft>
                <a:spcPct val="0"/>
              </a:spcAft>
            </a:pPr>
            <a:r>
              <a:rPr lang="en-US" altLang="en-US" sz="2000" dirty="0">
                <a:latin typeface="Arial" panose="020B0604020202020204" pitchFamily="34" charset="0"/>
                <a:cs typeface="Arial" panose="020B0604020202020204" pitchFamily="34" charset="0"/>
              </a:rPr>
              <a:t>Its main role is to develop and oversee the Integrated Care Strategy a plan for improving health and wellbeing across the area. </a:t>
            </a:r>
          </a:p>
          <a:p>
            <a:pPr eaLnBrk="0" fontAlgn="base" hangingPunct="0">
              <a:lnSpc>
                <a:spcPct val="100000"/>
              </a:lnSpc>
              <a:spcBef>
                <a:spcPct val="0"/>
              </a:spcBef>
              <a:spcAft>
                <a:spcPct val="0"/>
              </a:spcAft>
            </a:pPr>
            <a:r>
              <a:rPr lang="en-US" altLang="en-US" sz="2000" dirty="0">
                <a:latin typeface="Arial" panose="020B0604020202020204" pitchFamily="34" charset="0"/>
                <a:cs typeface="Arial" panose="020B0604020202020204" pitchFamily="34" charset="0"/>
              </a:rPr>
              <a:t>The ICP sets shared priorities, aligns services, and ensures that decisions reflect the needs of local people. </a:t>
            </a:r>
          </a:p>
          <a:p>
            <a:pPr eaLnBrk="0" fontAlgn="base" hangingPunct="0">
              <a:lnSpc>
                <a:spcPct val="100000"/>
              </a:lnSpc>
              <a:spcBef>
                <a:spcPct val="0"/>
              </a:spcBef>
              <a:spcAft>
                <a:spcPct val="0"/>
              </a:spcAft>
            </a:pPr>
            <a:r>
              <a:rPr lang="en-US" altLang="en-US" sz="2000" dirty="0">
                <a:latin typeface="Arial" panose="020B0604020202020204" pitchFamily="34" charset="0"/>
                <a:cs typeface="Arial" panose="020B0604020202020204" pitchFamily="34" charset="0"/>
              </a:rPr>
              <a:t>It is a key forum for collaboration and strategic planning. </a:t>
            </a:r>
          </a:p>
        </p:txBody>
      </p:sp>
    </p:spTree>
    <p:extLst>
      <p:ext uri="{BB962C8B-B14F-4D97-AF65-F5344CB8AC3E}">
        <p14:creationId xmlns:p14="http://schemas.microsoft.com/office/powerpoint/2010/main" val="35919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9EF98-1EC4-4BDB-C970-CC2330A8B759}"/>
              </a:ext>
            </a:extLst>
          </p:cNvPr>
          <p:cNvSpPr>
            <a:spLocks noGrp="1"/>
          </p:cNvSpPr>
          <p:nvPr>
            <p:ph type="title"/>
          </p:nvPr>
        </p:nvSpPr>
        <p:spPr/>
        <p:txBody>
          <a:bodyPr/>
          <a:lstStyle/>
          <a:p>
            <a:r>
              <a:rPr lang="en-GB" b="1" dirty="0">
                <a:solidFill>
                  <a:srgbClr val="00B0F0"/>
                </a:solidFill>
                <a:latin typeface="Arial" pitchFamily="34" charset="0"/>
                <a:cs typeface="Arial" pitchFamily="34" charset="0"/>
              </a:rPr>
              <a:t>ICPs – NHS Reform</a:t>
            </a:r>
            <a:endParaRPr lang="en-GB" dirty="0">
              <a:solidFill>
                <a:srgbClr val="00B0F0"/>
              </a:solidFill>
            </a:endParaRPr>
          </a:p>
        </p:txBody>
      </p:sp>
      <p:sp>
        <p:nvSpPr>
          <p:cNvPr id="4" name="Content Placeholder 3">
            <a:extLst>
              <a:ext uri="{FF2B5EF4-FFF2-40B4-BE49-F238E27FC236}">
                <a16:creationId xmlns:a16="http://schemas.microsoft.com/office/drawing/2014/main" id="{45ED7F5C-5F65-C336-861E-448BFCEF6E40}"/>
              </a:ext>
            </a:extLst>
          </p:cNvPr>
          <p:cNvSpPr txBox="1">
            <a:spLocks noGrp="1"/>
          </p:cNvSpPr>
          <p:nvPr>
            <p:ph idx="1"/>
          </p:nvPr>
        </p:nvSpPr>
        <p:spPr>
          <a:xfrm>
            <a:off x="838200" y="1825625"/>
            <a:ext cx="5546558" cy="2841804"/>
          </a:xfrm>
          <a:prstGeom prst="rect">
            <a:avLst/>
          </a:prstGeom>
          <a:noFill/>
        </p:spPr>
        <p:txBody>
          <a:bodyPr wrap="square">
            <a:spAutoFit/>
          </a:bodyPr>
          <a:lstStyle/>
          <a:p>
            <a:r>
              <a:rPr lang="en-GB" sz="2000" dirty="0">
                <a:latin typeface="Arial" panose="020B0604020202020204" pitchFamily="34" charset="0"/>
                <a:cs typeface="Arial" panose="020B0604020202020204" pitchFamily="34" charset="0"/>
              </a:rPr>
              <a:t>ICPs are a statutory requirement.</a:t>
            </a:r>
          </a:p>
          <a:p>
            <a:r>
              <a:rPr lang="en-GB" sz="2000" dirty="0">
                <a:latin typeface="Arial" panose="020B0604020202020204" pitchFamily="34" charset="0"/>
                <a:cs typeface="Arial" panose="020B0604020202020204" pitchFamily="34" charset="0"/>
              </a:rPr>
              <a:t>As part of the reform, we now have 3 Partnerships that feed into the Cluster ICB Board.</a:t>
            </a:r>
          </a:p>
          <a:p>
            <a:r>
              <a:rPr lang="en-GB" sz="2000" dirty="0">
                <a:latin typeface="Arial" panose="020B0604020202020204" pitchFamily="34" charset="0"/>
                <a:cs typeface="Arial" panose="020B0604020202020204" pitchFamily="34" charset="0"/>
              </a:rPr>
              <a:t>From NHS England Announcements and Government Plans, we know that ICPs </a:t>
            </a:r>
            <a:r>
              <a:rPr lang="en-GB" sz="2000" i="1" dirty="0">
                <a:latin typeface="Arial" panose="020B0604020202020204" pitchFamily="34" charset="0"/>
                <a:cs typeface="Arial" panose="020B0604020202020204" pitchFamily="34" charset="0"/>
              </a:rPr>
              <a:t>may</a:t>
            </a:r>
            <a:r>
              <a:rPr lang="en-GB" sz="2000" dirty="0">
                <a:latin typeface="Arial" panose="020B0604020202020204" pitchFamily="34" charset="0"/>
                <a:cs typeface="Arial" panose="020B0604020202020204" pitchFamily="34" charset="0"/>
              </a:rPr>
              <a:t> lose statutory status with some responsibilities moving to Health and Wellbeing Boards.</a:t>
            </a:r>
          </a:p>
        </p:txBody>
      </p:sp>
      <p:pic>
        <p:nvPicPr>
          <p:cNvPr id="6" name="Picture 5">
            <a:extLst>
              <a:ext uri="{FF2B5EF4-FFF2-40B4-BE49-F238E27FC236}">
                <a16:creationId xmlns:a16="http://schemas.microsoft.com/office/drawing/2014/main" id="{607F5947-D060-D5F2-6E68-355982DC2AA6}"/>
              </a:ext>
            </a:extLst>
          </p:cNvPr>
          <p:cNvPicPr>
            <a:picLocks noChangeAspect="1"/>
          </p:cNvPicPr>
          <p:nvPr/>
        </p:nvPicPr>
        <p:blipFill>
          <a:blip r:embed="rId2"/>
          <a:stretch>
            <a:fillRect/>
          </a:stretch>
        </p:blipFill>
        <p:spPr>
          <a:xfrm>
            <a:off x="6509420" y="1690688"/>
            <a:ext cx="5351712" cy="2996959"/>
          </a:xfrm>
          <a:prstGeom prst="rect">
            <a:avLst/>
          </a:prstGeom>
        </p:spPr>
      </p:pic>
    </p:spTree>
    <p:extLst>
      <p:ext uri="{BB962C8B-B14F-4D97-AF65-F5344CB8AC3E}">
        <p14:creationId xmlns:p14="http://schemas.microsoft.com/office/powerpoint/2010/main" val="330873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FE44C-F66F-20E8-522F-C53FA9CACD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3663BF-8771-5550-4390-2A12CF89E7EB}"/>
              </a:ext>
            </a:extLst>
          </p:cNvPr>
          <p:cNvSpPr>
            <a:spLocks noGrp="1"/>
          </p:cNvSpPr>
          <p:nvPr>
            <p:ph type="title"/>
          </p:nvPr>
        </p:nvSpPr>
        <p:spPr/>
        <p:txBody>
          <a:bodyPr>
            <a:normAutofit/>
          </a:bodyPr>
          <a:lstStyle/>
          <a:p>
            <a:pPr algn="l"/>
            <a:r>
              <a:rPr lang="en-GB" sz="3600" b="1" dirty="0">
                <a:solidFill>
                  <a:srgbClr val="00AED9"/>
                </a:solidFill>
                <a:latin typeface="Arial" pitchFamily="34" charset="0"/>
                <a:cs typeface="Arial" pitchFamily="34" charset="0"/>
              </a:rPr>
              <a:t>Place Partnerships</a:t>
            </a:r>
          </a:p>
        </p:txBody>
      </p:sp>
      <p:sp>
        <p:nvSpPr>
          <p:cNvPr id="4" name="Content Placeholder 3">
            <a:extLst>
              <a:ext uri="{FF2B5EF4-FFF2-40B4-BE49-F238E27FC236}">
                <a16:creationId xmlns:a16="http://schemas.microsoft.com/office/drawing/2014/main" id="{1F4C7714-37A2-5FDC-5890-2646A4C05B75}"/>
              </a:ext>
            </a:extLst>
          </p:cNvPr>
          <p:cNvSpPr>
            <a:spLocks noGrp="1"/>
          </p:cNvSpPr>
          <p:nvPr>
            <p:ph idx="1"/>
          </p:nvPr>
        </p:nvSpPr>
        <p:spPr/>
        <p:txBody>
          <a:bodyPr>
            <a:normAutofit/>
          </a:bodyPr>
          <a:lstStyle/>
          <a:p>
            <a:pPr marL="0" indent="0">
              <a:buNone/>
            </a:pPr>
            <a:r>
              <a:rPr lang="en-GB" sz="2000" b="1" dirty="0">
                <a:latin typeface="Arial" panose="020B0604020202020204" pitchFamily="34" charset="0"/>
                <a:cs typeface="Arial" panose="020B0604020202020204" pitchFamily="34" charset="0"/>
              </a:rPr>
              <a:t>What are Place Partnerships?</a:t>
            </a:r>
          </a:p>
          <a:p>
            <a:r>
              <a:rPr lang="en-GB" sz="2000" dirty="0">
                <a:latin typeface="Arial" panose="020B0604020202020204" pitchFamily="34" charset="0"/>
                <a:cs typeface="Arial" panose="020B0604020202020204" pitchFamily="34" charset="0"/>
              </a:rPr>
              <a:t>These partnerships focus on planning and delivering services at the local authority level (Derby City and Derbyshire County).</a:t>
            </a:r>
          </a:p>
          <a:p>
            <a:r>
              <a:rPr lang="en-GB" sz="2000" dirty="0">
                <a:latin typeface="Arial" panose="020B0604020202020204" pitchFamily="34" charset="0"/>
                <a:cs typeface="Arial" panose="020B0604020202020204" pitchFamily="34" charset="0"/>
              </a:rPr>
              <a:t>They bring together health, care, and community organisations to meet local needs.</a:t>
            </a:r>
          </a:p>
          <a:p>
            <a:r>
              <a:rPr lang="en-GB" sz="2000" dirty="0">
                <a:latin typeface="Arial" panose="020B0604020202020204" pitchFamily="34" charset="0"/>
                <a:cs typeface="Arial" panose="020B0604020202020204" pitchFamily="34" charset="0"/>
              </a:rPr>
              <a:t>They are non-statutory, meaning they are not legally mandated like ICBs or ICPs, but they are central to delivering integration at a local level. </a:t>
            </a:r>
          </a:p>
          <a:p>
            <a:pPr marL="0" indent="0">
              <a:buNone/>
            </a:pP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00262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3.1.2927"/>
  <p:tag name="SLIDO_PRESENTATION_ID" val="00000000-0000-0000-0000-000000000000"/>
  <p:tag name="SLIDO_EVENT_UUID" val="ef555fbb-e6f7-4ce8-8449-0c80cb16aa11"/>
  <p:tag name="SLIDO_EVENT_SECTION_UUID" val="b0dc78ec-ba24-48af-8ae7-dcb1c9acc65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EA467071F9124386457461925A1E19" ma:contentTypeVersion="13" ma:contentTypeDescription="Create a new document." ma:contentTypeScope="" ma:versionID="0ef810f9148a33efc2d34bdce0c2001e">
  <xsd:schema xmlns:xsd="http://www.w3.org/2001/XMLSchema" xmlns:xs="http://www.w3.org/2001/XMLSchema" xmlns:p="http://schemas.microsoft.com/office/2006/metadata/properties" xmlns:ns2="d5b7d5fd-40b1-41f5-82ce-1b57934722bb" xmlns:ns3="0ca22bcb-f6d5-4632-a050-afff03f55f9e" targetNamespace="http://schemas.microsoft.com/office/2006/metadata/properties" ma:root="true" ma:fieldsID="901d74df286c5ab76e373ddd928e8f5f" ns2:_="" ns3:_="">
    <xsd:import namespace="d5b7d5fd-40b1-41f5-82ce-1b57934722bb"/>
    <xsd:import namespace="0ca22bcb-f6d5-4632-a050-afff03f55f9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2:MediaServiceDateTaken" minOccurs="0"/>
                <xsd:element ref="ns2:MediaServiceGenerationTime" minOccurs="0"/>
                <xsd:element ref="ns2:MediaServiceEventHashCode" minOccurs="0"/>
                <xsd:element ref="ns2:MediaLengthInSecond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b7d5fd-40b1-41f5-82ce-1b57934722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ca22bcb-f6d5-4632-a050-afff03f55f9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5b7d5fd-40b1-41f5-82ce-1b57934722b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6D48E7E-74A7-4D06-A177-BBC77B59DB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b7d5fd-40b1-41f5-82ce-1b57934722bb"/>
    <ds:schemaRef ds:uri="0ca22bcb-f6d5-4632-a050-afff03f55f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6D8581-EB08-4D6E-901A-038941BD811B}">
  <ds:schemaRefs>
    <ds:schemaRef ds:uri="http://schemas.microsoft.com/sharepoint/v3/contenttype/forms"/>
  </ds:schemaRefs>
</ds:datastoreItem>
</file>

<file path=customXml/itemProps3.xml><?xml version="1.0" encoding="utf-8"?>
<ds:datastoreItem xmlns:ds="http://schemas.openxmlformats.org/officeDocument/2006/customXml" ds:itemID="{235784BC-963A-4B44-A2FB-4098F55FF022}">
  <ds:schemaRefs>
    <ds:schemaRef ds:uri="http://purl.org/dc/dcmitype/"/>
    <ds:schemaRef ds:uri="http://schemas.openxmlformats.org/package/2006/metadata/core-properties"/>
    <ds:schemaRef ds:uri="http://schemas.microsoft.com/office/2006/documentManagement/types"/>
    <ds:schemaRef ds:uri="http://schemas.microsoft.com/office/2006/metadata/properties"/>
    <ds:schemaRef ds:uri="http://purl.org/dc/elements/1.1/"/>
    <ds:schemaRef ds:uri="d5b7d5fd-40b1-41f5-82ce-1b57934722bb"/>
    <ds:schemaRef ds:uri="http://www.w3.org/XML/1998/namespace"/>
    <ds:schemaRef ds:uri="http://schemas.microsoft.com/office/infopath/2007/PartnerControls"/>
    <ds:schemaRef ds:uri="0ca22bcb-f6d5-4632-a050-afff03f55f9e"/>
    <ds:schemaRef ds:uri="http://purl.org/dc/term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3687</TotalTime>
  <Words>2934</Words>
  <Application>Microsoft Office PowerPoint</Application>
  <PresentationFormat>Widescreen</PresentationFormat>
  <Paragraphs>251</Paragraphs>
  <Slides>27</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PowerPoint Presentation</vt:lpstr>
      <vt:lpstr>The structure in this presentation are subject to change</vt:lpstr>
      <vt:lpstr>Integrated Care Systems (ICS)</vt:lpstr>
      <vt:lpstr>Integrated Care Board (ICB)</vt:lpstr>
      <vt:lpstr>ICB Cluster Arrangements – NHS Reform</vt:lpstr>
      <vt:lpstr>Derbyshire, Lincolnshire and Nottinghamshire (DLN)</vt:lpstr>
      <vt:lpstr>Derby and Derbyshire Integrated Care Partnership (ICP) – System Level</vt:lpstr>
      <vt:lpstr>ICPs – NHS Reform</vt:lpstr>
      <vt:lpstr>Place Partnerships</vt:lpstr>
      <vt:lpstr>Place – NHS Reform</vt:lpstr>
      <vt:lpstr>Place Alliances - Will be known as Neighbourhoods</vt:lpstr>
      <vt:lpstr>PowerPoint Presentation</vt:lpstr>
      <vt:lpstr>Primary Care Networks (PCNs)</vt:lpstr>
      <vt:lpstr>PowerPoint Presentation</vt:lpstr>
      <vt:lpstr>PCNs – NHS Reform</vt:lpstr>
      <vt:lpstr>Health and Wellbeing Boards</vt:lpstr>
      <vt:lpstr>Health and Wellbeing Boards – NHS Reform</vt:lpstr>
      <vt:lpstr>Provider Collaboratives</vt:lpstr>
      <vt:lpstr>Local Authorities (LA’s)</vt:lpstr>
      <vt:lpstr>NHS Foundation Trusts</vt:lpstr>
      <vt:lpstr>NHS Foundation Trusts – In Derby and Derbyshire</vt:lpstr>
      <vt:lpstr>Voluntary, Community and Social Enterprise Alliance (VCSE)</vt:lpstr>
      <vt:lpstr>Healthwatch Derby and Derbyshire</vt:lpstr>
      <vt:lpstr>Healthwatch – NHS Reform</vt:lpstr>
      <vt:lpstr>NHS 111</vt:lpstr>
      <vt:lpstr>Ambulance Services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CANNON, Chloe (NHS DERBY AND DERBYSHIRE CCG)</dc:creator>
  <cp:lastModifiedBy>WARREN, Claire (NEWHALL SURGERY)</cp:lastModifiedBy>
  <cp:revision>30</cp:revision>
  <dcterms:created xsi:type="dcterms:W3CDTF">2022-07-06T14:52:02Z</dcterms:created>
  <dcterms:modified xsi:type="dcterms:W3CDTF">2026-02-20T11:06:16Z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1.3.1.2927</vt:lpwstr>
  </property>
  <property fmtid="{D5CDD505-2E9C-101B-9397-08002B2CF9AE}" pid="3" name="ContentTypeId">
    <vt:lpwstr>0x010100A8EA467071F9124386457461925A1E19</vt:lpwstr>
  </property>
  <property fmtid="{D5CDD505-2E9C-101B-9397-08002B2CF9AE}" pid="4" name="MediaServiceImageTags">
    <vt:lpwstr/>
  </property>
</Properties>
</file>