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9" r:id="rId4"/>
    <p:sldId id="1552" r:id="rId5"/>
    <p:sldId id="1776" r:id="rId6"/>
    <p:sldId id="177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773"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42943B-11A1-404B-BA0D-DC900E66CC2E}"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72F09FDE-E21C-43FC-855F-878113D8DFD2}">
      <dgm:prSet/>
      <dgm:spPr/>
      <dgm:t>
        <a:bodyPr/>
        <a:lstStyle/>
        <a:p>
          <a:r>
            <a:rPr lang="en-GB" b="0" i="0"/>
            <a:t>The GP Patient Survey is a large, independent survey run annually by Ipsos on behalf of NHS England. It collects feedback from patients aged 16 and over about their experiences with GP practice services across England. The survey covers topics such as:</a:t>
          </a:r>
          <a:endParaRPr lang="en-US"/>
        </a:p>
      </dgm:t>
    </dgm:pt>
    <dgm:pt modelId="{F8AF41B0-812E-4746-B31B-224C55A6E37B}" type="parTrans" cxnId="{94AA67E0-7AC0-469E-AA62-5FBDB7B73E29}">
      <dgm:prSet/>
      <dgm:spPr/>
      <dgm:t>
        <a:bodyPr/>
        <a:lstStyle/>
        <a:p>
          <a:endParaRPr lang="en-US"/>
        </a:p>
      </dgm:t>
    </dgm:pt>
    <dgm:pt modelId="{7687C237-8D7F-4C34-AA40-3F9C8191BEBE}" type="sibTrans" cxnId="{94AA67E0-7AC0-469E-AA62-5FBDB7B73E29}">
      <dgm:prSet/>
      <dgm:spPr/>
      <dgm:t>
        <a:bodyPr/>
        <a:lstStyle/>
        <a:p>
          <a:endParaRPr lang="en-US"/>
        </a:p>
      </dgm:t>
    </dgm:pt>
    <dgm:pt modelId="{BA342EA6-63DE-4D5A-A2E5-626546DD018F}">
      <dgm:prSet/>
      <dgm:spPr/>
      <dgm:t>
        <a:bodyPr/>
        <a:lstStyle/>
        <a:p>
          <a:r>
            <a:rPr lang="en-GB" b="0" i="0" dirty="0"/>
            <a:t>Access to GP practices</a:t>
          </a:r>
          <a:endParaRPr lang="en-US" dirty="0"/>
        </a:p>
      </dgm:t>
    </dgm:pt>
    <dgm:pt modelId="{21D04370-A595-4B2E-BEB5-7AE5E5D7CFEA}" type="parTrans" cxnId="{6213C229-F55C-433E-8A78-A759BF23FAF9}">
      <dgm:prSet/>
      <dgm:spPr/>
      <dgm:t>
        <a:bodyPr/>
        <a:lstStyle/>
        <a:p>
          <a:endParaRPr lang="en-US"/>
        </a:p>
      </dgm:t>
    </dgm:pt>
    <dgm:pt modelId="{55888B12-BF7A-4F31-A0C7-CBA67CC61A2E}" type="sibTrans" cxnId="{6213C229-F55C-433E-8A78-A759BF23FAF9}">
      <dgm:prSet/>
      <dgm:spPr/>
      <dgm:t>
        <a:bodyPr/>
        <a:lstStyle/>
        <a:p>
          <a:endParaRPr lang="en-US"/>
        </a:p>
      </dgm:t>
    </dgm:pt>
    <dgm:pt modelId="{F47AE9D4-8DDC-48AE-A5C4-3341AEE80444}">
      <dgm:prSet/>
      <dgm:spPr/>
      <dgm:t>
        <a:bodyPr/>
        <a:lstStyle/>
        <a:p>
          <a:r>
            <a:rPr lang="en-GB" b="0" i="0"/>
            <a:t>Making appointments</a:t>
          </a:r>
          <a:endParaRPr lang="en-US"/>
        </a:p>
      </dgm:t>
    </dgm:pt>
    <dgm:pt modelId="{07344766-773F-4114-9104-971046B3C237}" type="parTrans" cxnId="{2F5782A1-4DF3-4BD5-9356-8E2BEC4B0DAE}">
      <dgm:prSet/>
      <dgm:spPr/>
      <dgm:t>
        <a:bodyPr/>
        <a:lstStyle/>
        <a:p>
          <a:endParaRPr lang="en-US"/>
        </a:p>
      </dgm:t>
    </dgm:pt>
    <dgm:pt modelId="{E277B666-39A0-48D0-84EE-C0317426C663}" type="sibTrans" cxnId="{2F5782A1-4DF3-4BD5-9356-8E2BEC4B0DAE}">
      <dgm:prSet/>
      <dgm:spPr/>
      <dgm:t>
        <a:bodyPr/>
        <a:lstStyle/>
        <a:p>
          <a:endParaRPr lang="en-US"/>
        </a:p>
      </dgm:t>
    </dgm:pt>
    <dgm:pt modelId="{40D3BF57-7AFF-44E6-85F4-E499F06CC3DF}">
      <dgm:prSet/>
      <dgm:spPr/>
      <dgm:t>
        <a:bodyPr/>
        <a:lstStyle/>
        <a:p>
          <a:r>
            <a:rPr lang="en-GB" b="0" i="0"/>
            <a:t>Quality of care received</a:t>
          </a:r>
          <a:endParaRPr lang="en-US"/>
        </a:p>
      </dgm:t>
    </dgm:pt>
    <dgm:pt modelId="{EA286BFA-5283-4B83-899F-3B4B5BCE3598}" type="parTrans" cxnId="{637E6A20-E90B-4350-89E9-E9209363E884}">
      <dgm:prSet/>
      <dgm:spPr/>
      <dgm:t>
        <a:bodyPr/>
        <a:lstStyle/>
        <a:p>
          <a:endParaRPr lang="en-US"/>
        </a:p>
      </dgm:t>
    </dgm:pt>
    <dgm:pt modelId="{46063E7A-A864-4537-9C6E-7E1AB4E5F9ED}" type="sibTrans" cxnId="{637E6A20-E90B-4350-89E9-E9209363E884}">
      <dgm:prSet/>
      <dgm:spPr/>
      <dgm:t>
        <a:bodyPr/>
        <a:lstStyle/>
        <a:p>
          <a:endParaRPr lang="en-US"/>
        </a:p>
      </dgm:t>
    </dgm:pt>
    <dgm:pt modelId="{CBDB4A70-3294-457D-852F-226E5440F0D0}">
      <dgm:prSet/>
      <dgm:spPr/>
      <dgm:t>
        <a:bodyPr/>
        <a:lstStyle/>
        <a:p>
          <a:r>
            <a:rPr lang="en-GB" b="0" i="0"/>
            <a:t>Experiences when the practice is closed</a:t>
          </a:r>
          <a:endParaRPr lang="en-US"/>
        </a:p>
      </dgm:t>
    </dgm:pt>
    <dgm:pt modelId="{2A34E9BF-E1B8-45A8-B79C-A8A3DE1A5851}" type="parTrans" cxnId="{2EE6722D-6798-4259-BDB7-F5F1B29BD2BC}">
      <dgm:prSet/>
      <dgm:spPr/>
      <dgm:t>
        <a:bodyPr/>
        <a:lstStyle/>
        <a:p>
          <a:endParaRPr lang="en-US"/>
        </a:p>
      </dgm:t>
    </dgm:pt>
    <dgm:pt modelId="{E5793F3F-3FD4-4FC8-A789-724F4A453BDB}" type="sibTrans" cxnId="{2EE6722D-6798-4259-BDB7-F5F1B29BD2BC}">
      <dgm:prSet/>
      <dgm:spPr/>
      <dgm:t>
        <a:bodyPr/>
        <a:lstStyle/>
        <a:p>
          <a:endParaRPr lang="en-US"/>
        </a:p>
      </dgm:t>
    </dgm:pt>
    <dgm:pt modelId="{07D1FA6C-9B6D-4093-A88D-83F2EC51B6BC}">
      <dgm:prSet/>
      <dgm:spPr/>
      <dgm:t>
        <a:bodyPr/>
        <a:lstStyle/>
        <a:p>
          <a:r>
            <a:rPr lang="en-GB" b="0" i="0"/>
            <a:t>Use of NHS pharmacy and dental services</a:t>
          </a:r>
          <a:endParaRPr lang="en-US"/>
        </a:p>
      </dgm:t>
    </dgm:pt>
    <dgm:pt modelId="{55AB0E1C-899E-4870-870E-CD1E4343C37C}" type="parTrans" cxnId="{FA97B205-AAE9-48FD-8B44-364C19AA48A7}">
      <dgm:prSet/>
      <dgm:spPr/>
      <dgm:t>
        <a:bodyPr/>
        <a:lstStyle/>
        <a:p>
          <a:endParaRPr lang="en-US"/>
        </a:p>
      </dgm:t>
    </dgm:pt>
    <dgm:pt modelId="{EBEA4BB4-2593-4B1A-9791-B9EBB8DC4EB1}" type="sibTrans" cxnId="{FA97B205-AAE9-48FD-8B44-364C19AA48A7}">
      <dgm:prSet/>
      <dgm:spPr/>
      <dgm:t>
        <a:bodyPr/>
        <a:lstStyle/>
        <a:p>
          <a:endParaRPr lang="en-US"/>
        </a:p>
      </dgm:t>
    </dgm:pt>
    <dgm:pt modelId="{DA5372B3-517F-4B9E-852B-1F5FD4919234}">
      <dgm:prSet/>
      <dgm:spPr/>
      <dgm:t>
        <a:bodyPr/>
        <a:lstStyle/>
        <a:p>
          <a:r>
            <a:rPr lang="en-GB" b="0" i="0"/>
            <a:t>Support for long-term conditions or disabilities</a:t>
          </a:r>
          <a:endParaRPr lang="en-US"/>
        </a:p>
      </dgm:t>
    </dgm:pt>
    <dgm:pt modelId="{0C43FD3B-EB01-4B9E-804F-6B6D1F203EF5}" type="parTrans" cxnId="{417A3E32-C4B4-441C-AA97-70A65F6B44B7}">
      <dgm:prSet/>
      <dgm:spPr/>
      <dgm:t>
        <a:bodyPr/>
        <a:lstStyle/>
        <a:p>
          <a:endParaRPr lang="en-US"/>
        </a:p>
      </dgm:t>
    </dgm:pt>
    <dgm:pt modelId="{6B2C769C-DA41-4828-8FFA-E1F21D1C94A0}" type="sibTrans" cxnId="{417A3E32-C4B4-441C-AA97-70A65F6B44B7}">
      <dgm:prSet/>
      <dgm:spPr/>
      <dgm:t>
        <a:bodyPr/>
        <a:lstStyle/>
        <a:p>
          <a:endParaRPr lang="en-US"/>
        </a:p>
      </dgm:t>
    </dgm:pt>
    <dgm:pt modelId="{4AE18559-ED5E-48D9-B640-CFD613F3FA7D}" type="pres">
      <dgm:prSet presAssocID="{8342943B-11A1-404B-BA0D-DC900E66CC2E}" presName="diagram" presStyleCnt="0">
        <dgm:presLayoutVars>
          <dgm:dir/>
          <dgm:resizeHandles val="exact"/>
        </dgm:presLayoutVars>
      </dgm:prSet>
      <dgm:spPr/>
    </dgm:pt>
    <dgm:pt modelId="{53F0C395-4973-4BF5-8494-58E63A11D454}" type="pres">
      <dgm:prSet presAssocID="{72F09FDE-E21C-43FC-855F-878113D8DFD2}" presName="node" presStyleLbl="node1" presStyleIdx="0" presStyleCnt="1" custScaleX="142558">
        <dgm:presLayoutVars>
          <dgm:bulletEnabled val="1"/>
        </dgm:presLayoutVars>
      </dgm:prSet>
      <dgm:spPr/>
    </dgm:pt>
  </dgm:ptLst>
  <dgm:cxnLst>
    <dgm:cxn modelId="{FA97B205-AAE9-48FD-8B44-364C19AA48A7}" srcId="{72F09FDE-E21C-43FC-855F-878113D8DFD2}" destId="{07D1FA6C-9B6D-4093-A88D-83F2EC51B6BC}" srcOrd="4" destOrd="0" parTransId="{55AB0E1C-899E-4870-870E-CD1E4343C37C}" sibTransId="{EBEA4BB4-2593-4B1A-9791-B9EBB8DC4EB1}"/>
    <dgm:cxn modelId="{A880A012-A3CC-438B-A312-9FACACF5868E}" type="presOf" srcId="{07D1FA6C-9B6D-4093-A88D-83F2EC51B6BC}" destId="{53F0C395-4973-4BF5-8494-58E63A11D454}" srcOrd="0" destOrd="5" presId="urn:microsoft.com/office/officeart/2005/8/layout/default"/>
    <dgm:cxn modelId="{637E6A20-E90B-4350-89E9-E9209363E884}" srcId="{72F09FDE-E21C-43FC-855F-878113D8DFD2}" destId="{40D3BF57-7AFF-44E6-85F4-E499F06CC3DF}" srcOrd="2" destOrd="0" parTransId="{EA286BFA-5283-4B83-899F-3B4B5BCE3598}" sibTransId="{46063E7A-A864-4537-9C6E-7E1AB4E5F9ED}"/>
    <dgm:cxn modelId="{6213C229-F55C-433E-8A78-A759BF23FAF9}" srcId="{72F09FDE-E21C-43FC-855F-878113D8DFD2}" destId="{BA342EA6-63DE-4D5A-A2E5-626546DD018F}" srcOrd="0" destOrd="0" parTransId="{21D04370-A595-4B2E-BEB5-7AE5E5D7CFEA}" sibTransId="{55888B12-BF7A-4F31-A0C7-CBA67CC61A2E}"/>
    <dgm:cxn modelId="{2EE6722D-6798-4259-BDB7-F5F1B29BD2BC}" srcId="{72F09FDE-E21C-43FC-855F-878113D8DFD2}" destId="{CBDB4A70-3294-457D-852F-226E5440F0D0}" srcOrd="3" destOrd="0" parTransId="{2A34E9BF-E1B8-45A8-B79C-A8A3DE1A5851}" sibTransId="{E5793F3F-3FD4-4FC8-A789-724F4A453BDB}"/>
    <dgm:cxn modelId="{9437EF30-739A-4D41-B258-3B14EC00677F}" type="presOf" srcId="{BA342EA6-63DE-4D5A-A2E5-626546DD018F}" destId="{53F0C395-4973-4BF5-8494-58E63A11D454}" srcOrd="0" destOrd="1" presId="urn:microsoft.com/office/officeart/2005/8/layout/default"/>
    <dgm:cxn modelId="{417A3E32-C4B4-441C-AA97-70A65F6B44B7}" srcId="{72F09FDE-E21C-43FC-855F-878113D8DFD2}" destId="{DA5372B3-517F-4B9E-852B-1F5FD4919234}" srcOrd="5" destOrd="0" parTransId="{0C43FD3B-EB01-4B9E-804F-6B6D1F203EF5}" sibTransId="{6B2C769C-DA41-4828-8FFA-E1F21D1C94A0}"/>
    <dgm:cxn modelId="{2F5782A1-4DF3-4BD5-9356-8E2BEC4B0DAE}" srcId="{72F09FDE-E21C-43FC-855F-878113D8DFD2}" destId="{F47AE9D4-8DDC-48AE-A5C4-3341AEE80444}" srcOrd="1" destOrd="0" parTransId="{07344766-773F-4114-9104-971046B3C237}" sibTransId="{E277B666-39A0-48D0-84EE-C0317426C663}"/>
    <dgm:cxn modelId="{C41C10B9-72CC-4957-AFB2-C467CDC29EB3}" type="presOf" srcId="{CBDB4A70-3294-457D-852F-226E5440F0D0}" destId="{53F0C395-4973-4BF5-8494-58E63A11D454}" srcOrd="0" destOrd="4" presId="urn:microsoft.com/office/officeart/2005/8/layout/default"/>
    <dgm:cxn modelId="{B4A5A5C2-7CD7-4E31-9335-E380CBB7FE74}" type="presOf" srcId="{40D3BF57-7AFF-44E6-85F4-E499F06CC3DF}" destId="{53F0C395-4973-4BF5-8494-58E63A11D454}" srcOrd="0" destOrd="3" presId="urn:microsoft.com/office/officeart/2005/8/layout/default"/>
    <dgm:cxn modelId="{8737A2C5-8C05-4F88-BBCF-4080133B53E8}" type="presOf" srcId="{8342943B-11A1-404B-BA0D-DC900E66CC2E}" destId="{4AE18559-ED5E-48D9-B640-CFD613F3FA7D}" srcOrd="0" destOrd="0" presId="urn:microsoft.com/office/officeart/2005/8/layout/default"/>
    <dgm:cxn modelId="{BF72B8CA-0831-46E0-8BFC-501CE3AC4AD0}" type="presOf" srcId="{F47AE9D4-8DDC-48AE-A5C4-3341AEE80444}" destId="{53F0C395-4973-4BF5-8494-58E63A11D454}" srcOrd="0" destOrd="2" presId="urn:microsoft.com/office/officeart/2005/8/layout/default"/>
    <dgm:cxn modelId="{85C6E8D9-B5BE-4251-AD97-52D8473909B1}" type="presOf" srcId="{72F09FDE-E21C-43FC-855F-878113D8DFD2}" destId="{53F0C395-4973-4BF5-8494-58E63A11D454}" srcOrd="0" destOrd="0" presId="urn:microsoft.com/office/officeart/2005/8/layout/default"/>
    <dgm:cxn modelId="{94AA67E0-7AC0-469E-AA62-5FBDB7B73E29}" srcId="{8342943B-11A1-404B-BA0D-DC900E66CC2E}" destId="{72F09FDE-E21C-43FC-855F-878113D8DFD2}" srcOrd="0" destOrd="0" parTransId="{F8AF41B0-812E-4746-B31B-224C55A6E37B}" sibTransId="{7687C237-8D7F-4C34-AA40-3F9C8191BEBE}"/>
    <dgm:cxn modelId="{CAE632E1-482A-495C-9CBA-426C1408F712}" type="presOf" srcId="{DA5372B3-517F-4B9E-852B-1F5FD4919234}" destId="{53F0C395-4973-4BF5-8494-58E63A11D454}" srcOrd="0" destOrd="6" presId="urn:microsoft.com/office/officeart/2005/8/layout/default"/>
    <dgm:cxn modelId="{02A17105-AAAC-49F5-AD45-DDA6CF7E461C}" type="presParOf" srcId="{4AE18559-ED5E-48D9-B640-CFD613F3FA7D}" destId="{53F0C395-4973-4BF5-8494-58E63A11D454}"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F0C395-4973-4BF5-8494-58E63A11D454}">
      <dsp:nvSpPr>
        <dsp:cNvPr id="0" name=""/>
        <dsp:cNvSpPr/>
      </dsp:nvSpPr>
      <dsp:spPr>
        <a:xfrm>
          <a:off x="90063" y="665"/>
          <a:ext cx="10335473" cy="435000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GB" sz="2900" b="0" i="0" kern="1200"/>
            <a:t>The GP Patient Survey is a large, independent survey run annually by Ipsos on behalf of NHS England. It collects feedback from patients aged 16 and over about their experiences with GP practice services across England. The survey covers topics such as:</a:t>
          </a:r>
          <a:endParaRPr lang="en-US" sz="2900" kern="1200"/>
        </a:p>
        <a:p>
          <a:pPr marL="228600" lvl="1" indent="-228600" algn="l" defTabSz="1022350">
            <a:lnSpc>
              <a:spcPct val="90000"/>
            </a:lnSpc>
            <a:spcBef>
              <a:spcPct val="0"/>
            </a:spcBef>
            <a:spcAft>
              <a:spcPct val="15000"/>
            </a:spcAft>
            <a:buChar char="•"/>
          </a:pPr>
          <a:r>
            <a:rPr lang="en-GB" sz="2300" b="0" i="0" kern="1200" dirty="0"/>
            <a:t>Access to GP practices</a:t>
          </a:r>
          <a:endParaRPr lang="en-US" sz="2300" kern="1200" dirty="0"/>
        </a:p>
        <a:p>
          <a:pPr marL="228600" lvl="1" indent="-228600" algn="l" defTabSz="1022350">
            <a:lnSpc>
              <a:spcPct val="90000"/>
            </a:lnSpc>
            <a:spcBef>
              <a:spcPct val="0"/>
            </a:spcBef>
            <a:spcAft>
              <a:spcPct val="15000"/>
            </a:spcAft>
            <a:buChar char="•"/>
          </a:pPr>
          <a:r>
            <a:rPr lang="en-GB" sz="2300" b="0" i="0" kern="1200"/>
            <a:t>Making appointments</a:t>
          </a:r>
          <a:endParaRPr lang="en-US" sz="2300" kern="1200"/>
        </a:p>
        <a:p>
          <a:pPr marL="228600" lvl="1" indent="-228600" algn="l" defTabSz="1022350">
            <a:lnSpc>
              <a:spcPct val="90000"/>
            </a:lnSpc>
            <a:spcBef>
              <a:spcPct val="0"/>
            </a:spcBef>
            <a:spcAft>
              <a:spcPct val="15000"/>
            </a:spcAft>
            <a:buChar char="•"/>
          </a:pPr>
          <a:r>
            <a:rPr lang="en-GB" sz="2300" b="0" i="0" kern="1200"/>
            <a:t>Quality of care received</a:t>
          </a:r>
          <a:endParaRPr lang="en-US" sz="2300" kern="1200"/>
        </a:p>
        <a:p>
          <a:pPr marL="228600" lvl="1" indent="-228600" algn="l" defTabSz="1022350">
            <a:lnSpc>
              <a:spcPct val="90000"/>
            </a:lnSpc>
            <a:spcBef>
              <a:spcPct val="0"/>
            </a:spcBef>
            <a:spcAft>
              <a:spcPct val="15000"/>
            </a:spcAft>
            <a:buChar char="•"/>
          </a:pPr>
          <a:r>
            <a:rPr lang="en-GB" sz="2300" b="0" i="0" kern="1200"/>
            <a:t>Experiences when the practice is closed</a:t>
          </a:r>
          <a:endParaRPr lang="en-US" sz="2300" kern="1200"/>
        </a:p>
        <a:p>
          <a:pPr marL="228600" lvl="1" indent="-228600" algn="l" defTabSz="1022350">
            <a:lnSpc>
              <a:spcPct val="90000"/>
            </a:lnSpc>
            <a:spcBef>
              <a:spcPct val="0"/>
            </a:spcBef>
            <a:spcAft>
              <a:spcPct val="15000"/>
            </a:spcAft>
            <a:buChar char="•"/>
          </a:pPr>
          <a:r>
            <a:rPr lang="en-GB" sz="2300" b="0" i="0" kern="1200"/>
            <a:t>Use of NHS pharmacy and dental services</a:t>
          </a:r>
          <a:endParaRPr lang="en-US" sz="2300" kern="1200"/>
        </a:p>
        <a:p>
          <a:pPr marL="228600" lvl="1" indent="-228600" algn="l" defTabSz="1022350">
            <a:lnSpc>
              <a:spcPct val="90000"/>
            </a:lnSpc>
            <a:spcBef>
              <a:spcPct val="0"/>
            </a:spcBef>
            <a:spcAft>
              <a:spcPct val="15000"/>
            </a:spcAft>
            <a:buChar char="•"/>
          </a:pPr>
          <a:r>
            <a:rPr lang="en-GB" sz="2300" b="0" i="0" kern="1200"/>
            <a:t>Support for long-term conditions or disabilities</a:t>
          </a:r>
          <a:endParaRPr lang="en-US" sz="2300" kern="1200"/>
        </a:p>
      </dsp:txBody>
      <dsp:txXfrm>
        <a:off x="90063" y="665"/>
        <a:ext cx="10335473" cy="435000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600A3-F499-4B1F-9341-19D1D28552D2}" type="datetimeFigureOut">
              <a:rPr lang="en-GB" smtClean="0"/>
              <a:t>15/07/2025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FAAE2F-DC3C-48E0-91EE-11040200B7E4}" type="slidenum">
              <a:rPr lang="en-GB" smtClean="0"/>
              <a:t>‹#›</a:t>
            </a:fld>
            <a:endParaRPr lang="en-GB"/>
          </a:p>
        </p:txBody>
      </p:sp>
    </p:spTree>
    <p:extLst>
      <p:ext uri="{BB962C8B-B14F-4D97-AF65-F5344CB8AC3E}">
        <p14:creationId xmlns:p14="http://schemas.microsoft.com/office/powerpoint/2010/main" val="117173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225" y="152400"/>
            <a:ext cx="6569075" cy="3695700"/>
          </a:xfrm>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GB" dirty="0"/>
          </a:p>
        </p:txBody>
      </p:sp>
      <p:sp>
        <p:nvSpPr>
          <p:cNvPr id="4" name="Slide Number Placeholder 3"/>
          <p:cNvSpPr>
            <a:spLocks noGrp="1"/>
          </p:cNvSpPr>
          <p:nvPr>
            <p:ph type="sldNum" sz="quarter" idx="5"/>
          </p:nvPr>
        </p:nvSpPr>
        <p:spPr>
          <a:xfrm>
            <a:off x="1943100" y="8685213"/>
            <a:ext cx="2971800" cy="458787"/>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B8578AD-0529-46A5-84EB-6338160D5A7D}" type="slidenum">
              <a:rPr kumimoji="0" lang="en-GB" sz="800" b="1"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GB" sz="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79631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B8B6F0-2EB0-EE36-BD4F-F832D1FAC4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811DBD-C141-B069-C0C8-D07273A93DEA}"/>
              </a:ext>
            </a:extLst>
          </p:cNvPr>
          <p:cNvSpPr>
            <a:spLocks noGrp="1" noRot="1" noChangeAspect="1"/>
          </p:cNvSpPr>
          <p:nvPr>
            <p:ph type="sldImg"/>
          </p:nvPr>
        </p:nvSpPr>
        <p:spPr>
          <a:xfrm>
            <a:off x="149225" y="152400"/>
            <a:ext cx="6569075" cy="3695700"/>
          </a:xfrm>
        </p:spPr>
      </p:sp>
      <p:sp>
        <p:nvSpPr>
          <p:cNvPr id="3" name="Notes Placeholder 2">
            <a:extLst>
              <a:ext uri="{FF2B5EF4-FFF2-40B4-BE49-F238E27FC236}">
                <a16:creationId xmlns:a16="http://schemas.microsoft.com/office/drawing/2014/main" id="{1778DA61-E0B1-CDA9-CBD4-6BB6543D2F21}"/>
              </a:ext>
            </a:extLst>
          </p:cNvPr>
          <p:cNvSpPr>
            <a:spLocks noGrp="1"/>
          </p:cNvSpPr>
          <p:nvPr>
            <p:ph type="body" idx="1"/>
          </p:nvPr>
        </p:nvSpPr>
        <p:spPr>
          <a:xfrm>
            <a:off x="685800" y="4400550"/>
            <a:ext cx="5486400" cy="3600450"/>
          </a:xfrm>
          <a:prstGeom prst="rect">
            <a:avLst/>
          </a:prstGeom>
        </p:spPr>
        <p:txBody>
          <a:bodyPr/>
          <a:lstStyle/>
          <a:p>
            <a:endParaRPr lang="en-GB" dirty="0"/>
          </a:p>
        </p:txBody>
      </p:sp>
      <p:sp>
        <p:nvSpPr>
          <p:cNvPr id="4" name="Slide Number Placeholder 3">
            <a:extLst>
              <a:ext uri="{FF2B5EF4-FFF2-40B4-BE49-F238E27FC236}">
                <a16:creationId xmlns:a16="http://schemas.microsoft.com/office/drawing/2014/main" id="{1884DEB1-4E39-2CD8-51A7-6747050499D2}"/>
              </a:ext>
            </a:extLst>
          </p:cNvPr>
          <p:cNvSpPr>
            <a:spLocks noGrp="1"/>
          </p:cNvSpPr>
          <p:nvPr>
            <p:ph type="sldNum" sz="quarter" idx="5"/>
          </p:nvPr>
        </p:nvSpPr>
        <p:spPr>
          <a:xfrm>
            <a:off x="1943100" y="8685213"/>
            <a:ext cx="2971800" cy="458787"/>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B8578AD-0529-46A5-84EB-6338160D5A7D}" type="slidenum">
              <a:rPr kumimoji="0" lang="en-GB" sz="800" b="1"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GB" sz="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89898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5AEF-B6E2-4C55-A5CA-86C3A73540AA}"/>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12697A-C7B3-4103-B540-DD3AA50D5822}"/>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6F2B92-0624-4701-8C7D-1E1CD785FC07}"/>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15/07/2025</a:t>
            </a:fld>
            <a:endParaRPr lang="en-GB"/>
          </a:p>
        </p:txBody>
      </p:sp>
      <p:sp>
        <p:nvSpPr>
          <p:cNvPr id="5" name="Footer Placeholder 4">
            <a:extLst>
              <a:ext uri="{FF2B5EF4-FFF2-40B4-BE49-F238E27FC236}">
                <a16:creationId xmlns:a16="http://schemas.microsoft.com/office/drawing/2014/main" id="{EE75FD62-414B-49A2-A06B-781D48A036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975446-3002-41B8-AF12-79BE0799020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06408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F6EE-BDEF-4C05-BF8E-3DEA418D15B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5826368-C261-4E0C-B6C9-0279AB85FA8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E535F0-65D0-4E7D-815A-737ADD6D19AE}"/>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15/07/2025</a:t>
            </a:fld>
            <a:endParaRPr lang="en-GB"/>
          </a:p>
        </p:txBody>
      </p:sp>
      <p:sp>
        <p:nvSpPr>
          <p:cNvPr id="5" name="Footer Placeholder 4">
            <a:extLst>
              <a:ext uri="{FF2B5EF4-FFF2-40B4-BE49-F238E27FC236}">
                <a16:creationId xmlns:a16="http://schemas.microsoft.com/office/drawing/2014/main" id="{6548E45F-A0F9-4C89-86AE-64FABE5C12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0FBBB3-9A8C-4049-9312-E2D6BD5E8EB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22262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3FF0FC-698E-46B8-BBFE-36EBD406C89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2AA9CB-31DE-4281-955D-70528C605667}"/>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B23B65-DCDF-49E8-B1A5-74E680C53A1A}"/>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15/07/2025</a:t>
            </a:fld>
            <a:endParaRPr lang="en-GB"/>
          </a:p>
        </p:txBody>
      </p:sp>
      <p:sp>
        <p:nvSpPr>
          <p:cNvPr id="5" name="Footer Placeholder 4">
            <a:extLst>
              <a:ext uri="{FF2B5EF4-FFF2-40B4-BE49-F238E27FC236}">
                <a16:creationId xmlns:a16="http://schemas.microsoft.com/office/drawing/2014/main" id="{C68B9205-03FB-41E8-A4A2-BDED88AB34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63772E-F697-4C83-957D-4887FCD3F16B}"/>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075161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white_standard_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03231E-4063-4D72-A4F3-5BF19050C303}"/>
              </a:ext>
            </a:extLst>
          </p:cNvPr>
          <p:cNvSpPr>
            <a:spLocks noGrp="1"/>
          </p:cNvSpPr>
          <p:nvPr>
            <p:ph idx="1" hasCustomPrompt="1"/>
          </p:nvPr>
        </p:nvSpPr>
        <p:spPr>
          <a:xfrm>
            <a:off x="450000" y="2351088"/>
            <a:ext cx="11274425" cy="3597275"/>
          </a:xfrm>
        </p:spPr>
        <p:txBody>
          <a:bodyPr numCol="1" spcCol="306000">
            <a:noAutofit/>
          </a:bodyPr>
          <a:lstStyle>
            <a:lvl1pPr>
              <a:spcBef>
                <a:spcPts val="400"/>
              </a:spcBef>
              <a:defRPr sz="2400" b="0">
                <a:solidFill>
                  <a:schemeClr val="tx1"/>
                </a:solidFill>
              </a:defRPr>
            </a:lvl1pPr>
            <a:lvl2pPr>
              <a:spcBef>
                <a:spcPts val="400"/>
              </a:spcBef>
              <a:defRPr sz="2400" b="0">
                <a:solidFill>
                  <a:schemeClr val="tx1"/>
                </a:solidFill>
              </a:defRPr>
            </a:lvl2pPr>
            <a:lvl3pPr>
              <a:spcBef>
                <a:spcPts val="400"/>
              </a:spcBef>
              <a:defRPr sz="2400" b="0">
                <a:solidFill>
                  <a:schemeClr val="tx1"/>
                </a:solidFill>
              </a:defRPr>
            </a:lvl3pPr>
            <a:lvl4pPr>
              <a:defRPr>
                <a:solidFill>
                  <a:schemeClr val="bg2"/>
                </a:solidFill>
              </a:defRPr>
            </a:lvl4pPr>
            <a:lvl5pPr>
              <a:defRPr>
                <a:solidFill>
                  <a:schemeClr val="bg2"/>
                </a:solidFill>
              </a:defRPr>
            </a:lvl5pPr>
          </a:lstStyle>
          <a:p>
            <a:pPr lvl="0"/>
            <a:r>
              <a:rPr lang="en-GB" dirty="0"/>
              <a:t>Your text here</a:t>
            </a:r>
          </a:p>
          <a:p>
            <a:pPr lvl="1"/>
            <a:r>
              <a:rPr lang="en-GB" dirty="0"/>
              <a:t>Text level 1</a:t>
            </a:r>
          </a:p>
          <a:p>
            <a:pPr lvl="2"/>
            <a:r>
              <a:rPr lang="en-GB" dirty="0"/>
              <a:t>Text level 2</a:t>
            </a:r>
          </a:p>
        </p:txBody>
      </p:sp>
      <p:sp>
        <p:nvSpPr>
          <p:cNvPr id="7" name="Slide Number Placeholder 6">
            <a:extLst>
              <a:ext uri="{FF2B5EF4-FFF2-40B4-BE49-F238E27FC236}">
                <a16:creationId xmlns:a16="http://schemas.microsoft.com/office/drawing/2014/main" id="{70BF0EA7-F970-4346-8D0E-569AE4CD2158}"/>
              </a:ext>
            </a:extLst>
          </p:cNvPr>
          <p:cNvSpPr>
            <a:spLocks noGrp="1"/>
          </p:cNvSpPr>
          <p:nvPr>
            <p:ph type="sldNum" sz="quarter" idx="19"/>
          </p:nvPr>
        </p:nvSpPr>
        <p:spPr/>
        <p:txBody>
          <a:bodyPr/>
          <a:lstStyle/>
          <a:p>
            <a:fld id="{D61AABEC-672F-4B68-B914-690DA978312C}" type="slidenum">
              <a:rPr lang="en-GB" smtClean="0"/>
              <a:pPr/>
              <a:t>‹#›</a:t>
            </a:fld>
            <a:r>
              <a:rPr lang="en-GB" dirty="0"/>
              <a:t>  </a:t>
            </a:r>
          </a:p>
        </p:txBody>
      </p:sp>
      <p:sp>
        <p:nvSpPr>
          <p:cNvPr id="11" name="Title 10">
            <a:extLst>
              <a:ext uri="{FF2B5EF4-FFF2-40B4-BE49-F238E27FC236}">
                <a16:creationId xmlns:a16="http://schemas.microsoft.com/office/drawing/2014/main" id="{6D49A11C-7499-4B43-87FD-7D1C3BC91289}"/>
              </a:ext>
            </a:extLst>
          </p:cNvPr>
          <p:cNvSpPr>
            <a:spLocks noGrp="1"/>
          </p:cNvSpPr>
          <p:nvPr>
            <p:ph type="title" hasCustomPrompt="1"/>
          </p:nvPr>
        </p:nvSpPr>
        <p:spPr>
          <a:xfrm>
            <a:off x="450000" y="397170"/>
            <a:ext cx="9341700" cy="775597"/>
          </a:xfrm>
        </p:spPr>
        <p:txBody>
          <a:bodyPr/>
          <a:lstStyle>
            <a:lvl1pPr>
              <a:defRPr/>
            </a:lvl1pPr>
          </a:lstStyle>
          <a:p>
            <a:r>
              <a:rPr lang="en-US" dirty="0"/>
              <a:t>Insert title here</a:t>
            </a:r>
            <a:endParaRPr lang="en-GB" dirty="0"/>
          </a:p>
        </p:txBody>
      </p:sp>
      <p:sp>
        <p:nvSpPr>
          <p:cNvPr id="8" name="Text Placeholder 5">
            <a:extLst>
              <a:ext uri="{FF2B5EF4-FFF2-40B4-BE49-F238E27FC236}">
                <a16:creationId xmlns:a16="http://schemas.microsoft.com/office/drawing/2014/main" id="{5B2C0299-5085-4715-B1F5-50E3BBA8C58B}"/>
              </a:ext>
            </a:extLst>
          </p:cNvPr>
          <p:cNvSpPr>
            <a:spLocks noGrp="1"/>
          </p:cNvSpPr>
          <p:nvPr>
            <p:ph type="body" sz="quarter" idx="15" hasCustomPrompt="1"/>
          </p:nvPr>
        </p:nvSpPr>
        <p:spPr>
          <a:xfrm>
            <a:off x="450001" y="1648180"/>
            <a:ext cx="9341700" cy="430887"/>
          </a:xfrm>
          <a:noFill/>
        </p:spPr>
        <p:txBody>
          <a:bodyPr vert="horz" wrap="square" lIns="0" tIns="0" rIns="0" bIns="0" rtlCol="0">
            <a:spAutoFit/>
          </a:bodyPr>
          <a:lstStyle>
            <a:lvl1pPr>
              <a:lnSpc>
                <a:spcPct val="100000"/>
              </a:lnSpc>
              <a:defRPr lang="en-GB" sz="2800" b="1" dirty="0">
                <a:solidFill>
                  <a:schemeClr val="tx2"/>
                </a:solidFill>
              </a:defRPr>
            </a:lvl1pPr>
          </a:lstStyle>
          <a:p>
            <a:pPr lvl="0"/>
            <a:r>
              <a:rPr lang="en-GB" dirty="0"/>
              <a:t>Optional subtitle</a:t>
            </a:r>
          </a:p>
        </p:txBody>
      </p:sp>
      <p:pic>
        <p:nvPicPr>
          <p:cNvPr id="9" name="Picture 8">
            <a:extLst>
              <a:ext uri="{FF2B5EF4-FFF2-40B4-BE49-F238E27FC236}">
                <a16:creationId xmlns:a16="http://schemas.microsoft.com/office/drawing/2014/main" id="{3399B105-AEAF-40AD-8E80-F508355F3C1A}"/>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b="788"/>
          <a:stretch>
            <a:fillRect/>
          </a:stretch>
        </p:blipFill>
        <p:spPr bwMode="auto">
          <a:xfrm>
            <a:off x="9940794" y="441325"/>
            <a:ext cx="1808294" cy="282603"/>
          </a:xfrm>
          <a:custGeom>
            <a:avLst/>
            <a:gdLst>
              <a:gd name="connsiteX0" fmla="*/ 199697 w 3005138"/>
              <a:gd name="connsiteY0" fmla="*/ 0 h 469647"/>
              <a:gd name="connsiteX1" fmla="*/ 2805441 w 3005138"/>
              <a:gd name="connsiteY1" fmla="*/ 0 h 469647"/>
              <a:gd name="connsiteX2" fmla="*/ 2816151 w 3005138"/>
              <a:gd name="connsiteY2" fmla="*/ 1080 h 469647"/>
              <a:gd name="connsiteX3" fmla="*/ 3005138 w 3005138"/>
              <a:gd name="connsiteY3" fmla="*/ 232959 h 469647"/>
              <a:gd name="connsiteX4" fmla="*/ 2768450 w 3005138"/>
              <a:gd name="connsiteY4" fmla="*/ 469647 h 469647"/>
              <a:gd name="connsiteX5" fmla="*/ 236688 w 3005138"/>
              <a:gd name="connsiteY5" fmla="*/ 469647 h 469647"/>
              <a:gd name="connsiteX6" fmla="*/ 0 w 3005138"/>
              <a:gd name="connsiteY6" fmla="*/ 232959 h 469647"/>
              <a:gd name="connsiteX7" fmla="*/ 188987 w 3005138"/>
              <a:gd name="connsiteY7" fmla="*/ 1080 h 469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05138" h="469647">
                <a:moveTo>
                  <a:pt x="199697" y="0"/>
                </a:moveTo>
                <a:lnTo>
                  <a:pt x="2805441" y="0"/>
                </a:lnTo>
                <a:lnTo>
                  <a:pt x="2816151" y="1080"/>
                </a:lnTo>
                <a:cubicBezTo>
                  <a:pt x="2924005" y="23150"/>
                  <a:pt x="3005138" y="118580"/>
                  <a:pt x="3005138" y="232959"/>
                </a:cubicBezTo>
                <a:cubicBezTo>
                  <a:pt x="3005138" y="363678"/>
                  <a:pt x="2899169" y="469647"/>
                  <a:pt x="2768450" y="469647"/>
                </a:cubicBezTo>
                <a:lnTo>
                  <a:pt x="236688" y="469647"/>
                </a:lnTo>
                <a:cubicBezTo>
                  <a:pt x="105969" y="469647"/>
                  <a:pt x="0" y="363678"/>
                  <a:pt x="0" y="232959"/>
                </a:cubicBezTo>
                <a:cubicBezTo>
                  <a:pt x="0" y="118580"/>
                  <a:pt x="81133" y="23150"/>
                  <a:pt x="188987" y="108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240618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D3F10-42F8-436E-B0FF-8ADD05E498C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AFA2F4-1F26-4DEE-90D9-E05791AA014E}"/>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8865AD-FA39-4CD6-B315-104B91DFA67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15/07/2025</a:t>
            </a:fld>
            <a:endParaRPr lang="en-GB"/>
          </a:p>
        </p:txBody>
      </p:sp>
      <p:sp>
        <p:nvSpPr>
          <p:cNvPr id="5" name="Footer Placeholder 4">
            <a:extLst>
              <a:ext uri="{FF2B5EF4-FFF2-40B4-BE49-F238E27FC236}">
                <a16:creationId xmlns:a16="http://schemas.microsoft.com/office/drawing/2014/main" id="{5DD9B4DC-5284-416E-9985-6D24F05A01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B00D34-47E2-41F3-94A4-13846F78A933}"/>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198700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7E7A6-D65F-4A12-9B1C-F101FCBB76D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F63E7D7-DCF7-4058-9F9A-1712CD52B05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AB8C77-3AA3-4A1D-9E6E-11543A9C9A2D}"/>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15/07/2025</a:t>
            </a:fld>
            <a:endParaRPr lang="en-GB"/>
          </a:p>
        </p:txBody>
      </p:sp>
      <p:sp>
        <p:nvSpPr>
          <p:cNvPr id="5" name="Footer Placeholder 4">
            <a:extLst>
              <a:ext uri="{FF2B5EF4-FFF2-40B4-BE49-F238E27FC236}">
                <a16:creationId xmlns:a16="http://schemas.microsoft.com/office/drawing/2014/main" id="{38189E8A-57AC-4BBF-B49C-81A0F4E8EC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6F7A76-86D3-48D2-969C-B1EDD70366F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00671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56EFA-5262-488D-9E03-76D6F61BB0E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883497-7644-4E1A-8493-CE644C992529}"/>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BB7265-4627-48C6-A6FE-BAAFF71B6AD1}"/>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96E025-3F4D-4DED-9C2D-B3FB4AB11EB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15/07/2025</a:t>
            </a:fld>
            <a:endParaRPr lang="en-GB"/>
          </a:p>
        </p:txBody>
      </p:sp>
      <p:sp>
        <p:nvSpPr>
          <p:cNvPr id="6" name="Footer Placeholder 5">
            <a:extLst>
              <a:ext uri="{FF2B5EF4-FFF2-40B4-BE49-F238E27FC236}">
                <a16:creationId xmlns:a16="http://schemas.microsoft.com/office/drawing/2014/main" id="{4642C53F-4826-480F-80BA-21872A7F9E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64540-5059-47F7-9C37-CA41EF94A44D}"/>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70411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45085-7EFD-4F82-B3C2-667956CA51F3}"/>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80A1BD-8656-4300-9D3C-C64806047F80}"/>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9B375A-3610-460A-BDC0-5FA1FA573164}"/>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BC46873-B37C-4D93-ACF9-2295C9D8BCD8}"/>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BB782F-1367-43DC-B0ED-D32C32B886EA}"/>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83B4FA-18B8-4489-8DAB-47776D7708C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15/07/2025</a:t>
            </a:fld>
            <a:endParaRPr lang="en-GB"/>
          </a:p>
        </p:txBody>
      </p:sp>
      <p:sp>
        <p:nvSpPr>
          <p:cNvPr id="8" name="Footer Placeholder 7">
            <a:extLst>
              <a:ext uri="{FF2B5EF4-FFF2-40B4-BE49-F238E27FC236}">
                <a16:creationId xmlns:a16="http://schemas.microsoft.com/office/drawing/2014/main" id="{32B79650-E106-43A3-A584-448144D5DEE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91FC51A-49E9-4525-9E82-583EF286ABDE}"/>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182167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D419D-2C44-4C60-916D-9507D90538E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4BE59C3-DABB-48C5-9B22-B803D8599145}"/>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15/07/2025</a:t>
            </a:fld>
            <a:endParaRPr lang="en-GB"/>
          </a:p>
        </p:txBody>
      </p:sp>
      <p:sp>
        <p:nvSpPr>
          <p:cNvPr id="4" name="Footer Placeholder 3">
            <a:extLst>
              <a:ext uri="{FF2B5EF4-FFF2-40B4-BE49-F238E27FC236}">
                <a16:creationId xmlns:a16="http://schemas.microsoft.com/office/drawing/2014/main" id="{45B64389-70B3-475E-B38F-85C6CB6BEA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F4FD133-EE21-4CD7-A541-BB7B948F667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999737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8BC443-45E9-4222-BFA4-88E9F9E90A6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15/07/2025</a:t>
            </a:fld>
            <a:endParaRPr lang="en-GB"/>
          </a:p>
        </p:txBody>
      </p:sp>
      <p:sp>
        <p:nvSpPr>
          <p:cNvPr id="3" name="Footer Placeholder 2">
            <a:extLst>
              <a:ext uri="{FF2B5EF4-FFF2-40B4-BE49-F238E27FC236}">
                <a16:creationId xmlns:a16="http://schemas.microsoft.com/office/drawing/2014/main" id="{F0737DD8-B12A-4EA0-86A2-CE33983F41A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A8399A4-0CD4-45A6-8048-6FA30E1241B9}"/>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372045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DC485-F8BE-4685-8A5E-9D0D8E511CC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3B970B-FCC1-4AD0-BF68-E625BA3B537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103ADF7-70F5-487F-BB95-3663CA175BB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239490-8A31-41D2-B1BA-45EB1C55B796}"/>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15/07/2025</a:t>
            </a:fld>
            <a:endParaRPr lang="en-GB"/>
          </a:p>
        </p:txBody>
      </p:sp>
      <p:sp>
        <p:nvSpPr>
          <p:cNvPr id="6" name="Footer Placeholder 5">
            <a:extLst>
              <a:ext uri="{FF2B5EF4-FFF2-40B4-BE49-F238E27FC236}">
                <a16:creationId xmlns:a16="http://schemas.microsoft.com/office/drawing/2014/main" id="{46134523-63A4-4BB8-B913-2C3E71EFA7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BE0175-46AD-41D6-9A37-BB86D6BF11CA}"/>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688154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F7BB6-B2E9-4DF6-9C1E-ABA974D2DD2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6E9AF04-CFF5-45C8-BC97-1A8A475EEAA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F27DA5D-3FFE-432C-8CDC-331F4EC2D56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6151EF-446F-470C-A16E-781A61BF6A88}"/>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15/07/2025</a:t>
            </a:fld>
            <a:endParaRPr lang="en-GB"/>
          </a:p>
        </p:txBody>
      </p:sp>
      <p:sp>
        <p:nvSpPr>
          <p:cNvPr id="6" name="Footer Placeholder 5">
            <a:extLst>
              <a:ext uri="{FF2B5EF4-FFF2-40B4-BE49-F238E27FC236}">
                <a16:creationId xmlns:a16="http://schemas.microsoft.com/office/drawing/2014/main" id="{4C405AF9-4264-4E55-9F1A-3D7165CF5B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7A0C58-140E-4383-B62F-66443F2EC38F}"/>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91076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B3A0A1-39D3-4F13-BFEB-B4CAEB93E4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BAAF636-3271-42C5-8C3B-69BD133C3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3F75C3-CE4A-4CBD-8751-D92BC58B3B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97135-707D-41E1-AF4F-D43A11E12FA9}" type="datetimeFigureOut">
              <a:rPr lang="en-GB" smtClean="0"/>
              <a:t>15/07/2025</a:t>
            </a:fld>
            <a:endParaRPr lang="en-GB"/>
          </a:p>
        </p:txBody>
      </p:sp>
      <p:sp>
        <p:nvSpPr>
          <p:cNvPr id="5" name="Footer Placeholder 4">
            <a:extLst>
              <a:ext uri="{FF2B5EF4-FFF2-40B4-BE49-F238E27FC236}">
                <a16:creationId xmlns:a16="http://schemas.microsoft.com/office/drawing/2014/main" id="{C4E9AB2B-1A45-479C-BE6D-B9C299A96A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4FDF32F-A152-4DDF-A7A1-FFCC72736D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C590E-5E06-45DD-9CD0-8021651856D2}" type="slidenum">
              <a:rPr lang="en-GB" smtClean="0"/>
              <a:t>‹#›</a:t>
            </a:fld>
            <a:endParaRPr lang="en-GB"/>
          </a:p>
        </p:txBody>
      </p:sp>
      <p:pic>
        <p:nvPicPr>
          <p:cNvPr id="12" name="Picture 11">
            <a:extLst>
              <a:ext uri="{FF2B5EF4-FFF2-40B4-BE49-F238E27FC236}">
                <a16:creationId xmlns:a16="http://schemas.microsoft.com/office/drawing/2014/main" id="{4A51A6E3-35F3-4E9F-9C41-8E672635BF03}"/>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t="27862" r="787" b="34233"/>
          <a:stretch/>
        </p:blipFill>
        <p:spPr>
          <a:xfrm>
            <a:off x="0" y="6608351"/>
            <a:ext cx="12192000" cy="277033"/>
          </a:xfrm>
          <a:prstGeom prst="rect">
            <a:avLst/>
          </a:prstGeom>
        </p:spPr>
      </p:pic>
    </p:spTree>
    <p:extLst>
      <p:ext uri="{BB962C8B-B14F-4D97-AF65-F5344CB8AC3E}">
        <p14:creationId xmlns:p14="http://schemas.microsoft.com/office/powerpoint/2010/main" val="3409059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hyperlink" Target="https://gp-patient.co.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svg"/><Relationship Id="rId9" Type="http://schemas.openxmlformats.org/officeDocument/2006/relationships/image" Target="../media/image12.png"/><Relationship Id="rId14" Type="http://schemas.openxmlformats.org/officeDocument/2006/relationships/image" Target="../media/image17.png"/></Relationships>
</file>

<file path=ppt/slides/_rels/slide5.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22.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21.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9.svg"/><Relationship Id="rId11" Type="http://schemas.openxmlformats.org/officeDocument/2006/relationships/image" Target="../media/image20.png"/><Relationship Id="rId5" Type="http://schemas.openxmlformats.org/officeDocument/2006/relationships/image" Target="../media/image8.png"/><Relationship Id="rId10" Type="http://schemas.openxmlformats.org/officeDocument/2006/relationships/image" Target="../media/image19.svg"/><Relationship Id="rId4" Type="http://schemas.openxmlformats.org/officeDocument/2006/relationships/image" Target="../media/image7.svg"/><Relationship Id="rId9" Type="http://schemas.openxmlformats.org/officeDocument/2006/relationships/image" Target="../media/image18.png"/><Relationship Id="rId14" Type="http://schemas.openxmlformats.org/officeDocument/2006/relationships/image" Target="../media/image23.png"/></Relationships>
</file>

<file path=ppt/slides/_rels/slide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C894F10-CE7A-45D9-B152-B3812A5067C8}"/>
              </a:ext>
            </a:extLst>
          </p:cNvPr>
          <p:cNvSpPr>
            <a:spLocks noGrp="1"/>
          </p:cNvSpPr>
          <p:nvPr>
            <p:ph type="subTitle" idx="1"/>
          </p:nvPr>
        </p:nvSpPr>
        <p:spPr/>
        <p:txBody>
          <a:bodyPr/>
          <a:lstStyle/>
          <a:p>
            <a:endParaRPr lang="en-GB"/>
          </a:p>
        </p:txBody>
      </p:sp>
      <p:sp>
        <p:nvSpPr>
          <p:cNvPr id="4" name="TextBox 3">
            <a:extLst>
              <a:ext uri="{FF2B5EF4-FFF2-40B4-BE49-F238E27FC236}">
                <a16:creationId xmlns:a16="http://schemas.microsoft.com/office/drawing/2014/main" id="{8B604A04-BA98-411F-8384-50EB88C07E5A}"/>
              </a:ext>
            </a:extLst>
          </p:cNvPr>
          <p:cNvSpPr txBox="1"/>
          <p:nvPr/>
        </p:nvSpPr>
        <p:spPr>
          <a:xfrm>
            <a:off x="930805" y="1962713"/>
            <a:ext cx="10191499" cy="707886"/>
          </a:xfrm>
          <a:prstGeom prst="rect">
            <a:avLst/>
          </a:prstGeom>
          <a:noFill/>
        </p:spPr>
        <p:txBody>
          <a:bodyPr wrap="square" rtlCol="0">
            <a:spAutoFit/>
          </a:bodyPr>
          <a:lstStyle/>
          <a:p>
            <a:pPr algn="ctr"/>
            <a:r>
              <a:rPr lang="en-GB" sz="4000" b="1" dirty="0">
                <a:solidFill>
                  <a:schemeClr val="accent1">
                    <a:lumMod val="75000"/>
                  </a:schemeClr>
                </a:solidFill>
                <a:latin typeface="Arial" pitchFamily="34" charset="0"/>
                <a:cs typeface="Arial" pitchFamily="34" charset="0"/>
              </a:rPr>
              <a:t>Primary Care Quality Team Update</a:t>
            </a:r>
          </a:p>
        </p:txBody>
      </p:sp>
      <p:pic>
        <p:nvPicPr>
          <p:cNvPr id="5" name="Picture 4" descr="A picture containing text&#10;&#10;Description automatically generated">
            <a:extLst>
              <a:ext uri="{FF2B5EF4-FFF2-40B4-BE49-F238E27FC236}">
                <a16:creationId xmlns:a16="http://schemas.microsoft.com/office/drawing/2014/main" id="{5CDA8D7A-A9CA-4588-AEFD-043BE10019D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7647"/>
          <a:stretch/>
        </p:blipFill>
        <p:spPr>
          <a:xfrm>
            <a:off x="0" y="3501008"/>
            <a:ext cx="12192000" cy="2394892"/>
          </a:xfrm>
          <a:prstGeom prst="rect">
            <a:avLst/>
          </a:prstGeom>
        </p:spPr>
      </p:pic>
      <p:sp>
        <p:nvSpPr>
          <p:cNvPr id="6" name="TextBox 5">
            <a:extLst>
              <a:ext uri="{FF2B5EF4-FFF2-40B4-BE49-F238E27FC236}">
                <a16:creationId xmlns:a16="http://schemas.microsoft.com/office/drawing/2014/main" id="{DAD582AB-0C24-40C0-ADFD-C8C8D764D9DA}"/>
              </a:ext>
            </a:extLst>
          </p:cNvPr>
          <p:cNvSpPr txBox="1"/>
          <p:nvPr/>
        </p:nvSpPr>
        <p:spPr>
          <a:xfrm>
            <a:off x="1649507" y="3075057"/>
            <a:ext cx="8588188" cy="707886"/>
          </a:xfrm>
          <a:prstGeom prst="rect">
            <a:avLst/>
          </a:prstGeom>
          <a:noFill/>
        </p:spPr>
        <p:txBody>
          <a:bodyPr wrap="square" rtlCol="0">
            <a:spAutoFit/>
          </a:bodyPr>
          <a:lstStyle/>
          <a:p>
            <a:pPr algn="ctr"/>
            <a:r>
              <a:rPr lang="en-GB" sz="2000" b="1" dirty="0">
                <a:latin typeface="Arial" pitchFamily="34" charset="0"/>
                <a:cs typeface="Arial" pitchFamily="34" charset="0"/>
              </a:rPr>
              <a:t>Lisa Roberts, ICB Clinical Quality Manger</a:t>
            </a:r>
          </a:p>
          <a:p>
            <a:pPr algn="ctr"/>
            <a:r>
              <a:rPr lang="en-GB" sz="2000" b="1" dirty="0">
                <a:latin typeface="Arial" pitchFamily="34" charset="0"/>
                <a:cs typeface="Arial" pitchFamily="34" charset="0"/>
              </a:rPr>
              <a:t>Jessica Timmins, ICB Head of PC Nursing &amp; Quality</a:t>
            </a:r>
          </a:p>
        </p:txBody>
      </p:sp>
      <p:pic>
        <p:nvPicPr>
          <p:cNvPr id="7" name="Picture 6" descr="A picture containing timeline&#10;&#10;Description automatically generated">
            <a:extLst>
              <a:ext uri="{FF2B5EF4-FFF2-40B4-BE49-F238E27FC236}">
                <a16:creationId xmlns:a16="http://schemas.microsoft.com/office/drawing/2014/main" id="{685F1AB9-2347-4F25-A6DC-495E7F7EBE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368" y="301064"/>
            <a:ext cx="2430000" cy="972000"/>
          </a:xfrm>
          <a:prstGeom prst="rect">
            <a:avLst/>
          </a:prstGeom>
        </p:spPr>
      </p:pic>
      <p:grpSp>
        <p:nvGrpSpPr>
          <p:cNvPr id="10" name="Group 9">
            <a:extLst>
              <a:ext uri="{FF2B5EF4-FFF2-40B4-BE49-F238E27FC236}">
                <a16:creationId xmlns:a16="http://schemas.microsoft.com/office/drawing/2014/main" id="{DC2C1E0C-DCB8-4E1C-867B-04EA3B9C32FC}"/>
              </a:ext>
            </a:extLst>
          </p:cNvPr>
          <p:cNvGrpSpPr/>
          <p:nvPr/>
        </p:nvGrpSpPr>
        <p:grpSpPr>
          <a:xfrm>
            <a:off x="0" y="5835851"/>
            <a:ext cx="12192000" cy="1145974"/>
            <a:chOff x="0" y="5835851"/>
            <a:chExt cx="12192000" cy="1145974"/>
          </a:xfrm>
        </p:grpSpPr>
        <p:sp>
          <p:nvSpPr>
            <p:cNvPr id="9" name="Rectangle 8">
              <a:extLst>
                <a:ext uri="{FF2B5EF4-FFF2-40B4-BE49-F238E27FC236}">
                  <a16:creationId xmlns:a16="http://schemas.microsoft.com/office/drawing/2014/main" id="{3878AA03-D1D2-4BCD-A36E-C8CDC783EC2F}"/>
                </a:ext>
              </a:extLst>
            </p:cNvPr>
            <p:cNvSpPr/>
            <p:nvPr/>
          </p:nvSpPr>
          <p:spPr>
            <a:xfrm>
              <a:off x="0" y="5895900"/>
              <a:ext cx="12192000" cy="10859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Graphical user interface, application&#10;&#10;Description automatically generated">
              <a:extLst>
                <a:ext uri="{FF2B5EF4-FFF2-40B4-BE49-F238E27FC236}">
                  <a16:creationId xmlns:a16="http://schemas.microsoft.com/office/drawing/2014/main" id="{EFE1A21B-C924-4AA2-A4DB-A872850D32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2829" y="5835851"/>
              <a:ext cx="6155999" cy="972000"/>
            </a:xfrm>
            <a:prstGeom prst="rect">
              <a:avLst/>
            </a:prstGeom>
          </p:spPr>
        </p:pic>
      </p:grpSp>
    </p:spTree>
    <p:extLst>
      <p:ext uri="{BB962C8B-B14F-4D97-AF65-F5344CB8AC3E}">
        <p14:creationId xmlns:p14="http://schemas.microsoft.com/office/powerpoint/2010/main" val="2524733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b="1" dirty="0">
                <a:solidFill>
                  <a:srgbClr val="00AED9"/>
                </a:solidFill>
                <a:latin typeface="Arial" pitchFamily="34" charset="0"/>
                <a:cs typeface="Arial" pitchFamily="34" charset="0"/>
              </a:rPr>
              <a:t>Primary Care Quality Team</a:t>
            </a:r>
          </a:p>
        </p:txBody>
      </p:sp>
      <p:sp>
        <p:nvSpPr>
          <p:cNvPr id="3" name="Content Placeholder 2"/>
          <p:cNvSpPr>
            <a:spLocks noGrp="1"/>
          </p:cNvSpPr>
          <p:nvPr>
            <p:ph idx="1"/>
          </p:nvPr>
        </p:nvSpPr>
        <p:spPr>
          <a:xfrm>
            <a:off x="1084729" y="1600200"/>
            <a:ext cx="10040471" cy="4709120"/>
          </a:xfrm>
        </p:spPr>
        <p:txBody>
          <a:bodyPr>
            <a:noAutofit/>
          </a:bodyPr>
          <a:lstStyle/>
          <a:p>
            <a:pPr marL="0" indent="0">
              <a:buNone/>
            </a:pPr>
            <a:r>
              <a:rPr lang="en-GB" sz="2800" b="1" dirty="0">
                <a:solidFill>
                  <a:srgbClr val="00AED9"/>
                </a:solidFill>
                <a:latin typeface="Arial" pitchFamily="34" charset="0"/>
                <a:cs typeface="Arial" pitchFamily="34" charset="0"/>
              </a:rPr>
              <a:t>Update:</a:t>
            </a:r>
            <a:br>
              <a:rPr lang="en-GB" sz="2800" dirty="0">
                <a:latin typeface="Arial" pitchFamily="34" charset="0"/>
                <a:cs typeface="Arial" pitchFamily="34" charset="0"/>
              </a:rPr>
            </a:br>
            <a:endParaRPr lang="en-GB" sz="1400" dirty="0">
              <a:latin typeface="Arial" pitchFamily="34" charset="0"/>
              <a:cs typeface="Arial" pitchFamily="34" charset="0"/>
            </a:endParaRPr>
          </a:p>
          <a:p>
            <a:r>
              <a:rPr lang="en-GB" sz="2800" dirty="0">
                <a:latin typeface="Arial" pitchFamily="34" charset="0"/>
                <a:cs typeface="Arial" pitchFamily="34" charset="0"/>
              </a:rPr>
              <a:t>The latest </a:t>
            </a:r>
            <a:r>
              <a:rPr lang="en-GB" sz="2800" b="1" dirty="0">
                <a:latin typeface="Arial" pitchFamily="34" charset="0"/>
                <a:cs typeface="Arial" pitchFamily="34" charset="0"/>
              </a:rPr>
              <a:t>GP National Patient Survey 2025 </a:t>
            </a:r>
            <a:r>
              <a:rPr lang="en-GB" sz="2800" dirty="0">
                <a:latin typeface="Arial" pitchFamily="34" charset="0"/>
                <a:cs typeface="Arial" pitchFamily="34" charset="0"/>
              </a:rPr>
              <a:t>results – released 9</a:t>
            </a:r>
            <a:r>
              <a:rPr lang="en-GB" sz="2800" baseline="30000" dirty="0">
                <a:latin typeface="Arial" pitchFamily="34" charset="0"/>
                <a:cs typeface="Arial" pitchFamily="34" charset="0"/>
              </a:rPr>
              <a:t>th</a:t>
            </a:r>
            <a:r>
              <a:rPr lang="en-GB" sz="2800" dirty="0">
                <a:latin typeface="Arial" pitchFamily="34" charset="0"/>
                <a:cs typeface="Arial" pitchFamily="34" charset="0"/>
              </a:rPr>
              <a:t> </a:t>
            </a:r>
            <a:r>
              <a:rPr lang="en-GB" dirty="0">
                <a:latin typeface="Arial" pitchFamily="34" charset="0"/>
                <a:cs typeface="Arial" pitchFamily="34" charset="0"/>
              </a:rPr>
              <a:t>July (</a:t>
            </a:r>
            <a:r>
              <a:rPr lang="en-GB" dirty="0">
                <a:hlinkClick r:id="rId2"/>
              </a:rPr>
              <a:t>GP Patient Survey</a:t>
            </a:r>
            <a:r>
              <a:rPr lang="en-GB" dirty="0"/>
              <a:t>)</a:t>
            </a:r>
            <a:endParaRPr lang="en-GB" dirty="0">
              <a:latin typeface="Arial" pitchFamily="34" charset="0"/>
              <a:cs typeface="Arial" pitchFamily="34" charset="0"/>
            </a:endParaRPr>
          </a:p>
          <a:p>
            <a:endParaRPr lang="en-GB" sz="1200" dirty="0">
              <a:latin typeface="Arial" pitchFamily="34" charset="0"/>
              <a:cs typeface="Arial" pitchFamily="34" charset="0"/>
            </a:endParaRPr>
          </a:p>
          <a:p>
            <a:r>
              <a:rPr lang="en-GB" sz="2800" b="1" dirty="0">
                <a:latin typeface="Arial" pitchFamily="34" charset="0"/>
                <a:cs typeface="Arial" pitchFamily="34" charset="0"/>
              </a:rPr>
              <a:t>CQC Ratings – </a:t>
            </a:r>
            <a:r>
              <a:rPr lang="en-GB" sz="2800" dirty="0">
                <a:latin typeface="Arial" pitchFamily="34" charset="0"/>
                <a:cs typeface="Arial" pitchFamily="34" charset="0"/>
              </a:rPr>
              <a:t>General Practice Position July 2025</a:t>
            </a:r>
            <a:br>
              <a:rPr lang="en-GB" sz="2800" dirty="0">
                <a:latin typeface="Arial" pitchFamily="34" charset="0"/>
                <a:cs typeface="Arial" pitchFamily="34" charset="0"/>
              </a:rPr>
            </a:br>
            <a:endParaRPr lang="en-GB" sz="2800" dirty="0">
              <a:latin typeface="Arial" pitchFamily="34" charset="0"/>
              <a:cs typeface="Arial" pitchFamily="34" charset="0"/>
            </a:endParaRPr>
          </a:p>
          <a:p>
            <a:endParaRPr lang="en-GB" sz="2800" dirty="0"/>
          </a:p>
        </p:txBody>
      </p:sp>
    </p:spTree>
    <p:extLst>
      <p:ext uri="{BB962C8B-B14F-4D97-AF65-F5344CB8AC3E}">
        <p14:creationId xmlns:p14="http://schemas.microsoft.com/office/powerpoint/2010/main" val="2271785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chor="ctr">
            <a:normAutofit/>
          </a:bodyPr>
          <a:lstStyle/>
          <a:p>
            <a:r>
              <a:rPr lang="en-GB" b="1"/>
              <a:t>General Practice National Patient Survey Results - 2025</a:t>
            </a:r>
          </a:p>
        </p:txBody>
      </p:sp>
      <p:graphicFrame>
        <p:nvGraphicFramePr>
          <p:cNvPr id="5" name="Content Placeholder 2">
            <a:extLst>
              <a:ext uri="{FF2B5EF4-FFF2-40B4-BE49-F238E27FC236}">
                <a16:creationId xmlns:a16="http://schemas.microsoft.com/office/drawing/2014/main" id="{72EB2EBE-3419-FB7F-50A2-8E8C8504F36F}"/>
              </a:ext>
            </a:extLst>
          </p:cNvPr>
          <p:cNvGraphicFramePr>
            <a:graphicFrameLocks noGrp="1"/>
          </p:cNvGraphicFramePr>
          <p:nvPr>
            <p:ph idx="1"/>
            <p:extLst>
              <p:ext uri="{D42A27DB-BD31-4B8C-83A1-F6EECF244321}">
                <p14:modId xmlns:p14="http://schemas.microsoft.com/office/powerpoint/2010/main" val="125228447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3044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a:extLst>
              <a:ext uri="{FF2B5EF4-FFF2-40B4-BE49-F238E27FC236}">
                <a16:creationId xmlns:a16="http://schemas.microsoft.com/office/drawing/2014/main" id="{87D2B7A6-233C-4CDE-AA0B-1C81CEBA6ACF}"/>
              </a:ext>
            </a:extLst>
          </p:cNvPr>
          <p:cNvSpPr>
            <a:spLocks noGrp="1"/>
          </p:cNvSpPr>
          <p:nvPr>
            <p:ph type="sldNum" sz="quarter" idx="19"/>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61AABEC-672F-4B68-B914-690DA978312C}" type="slidenum">
              <a:rPr kumimoji="0" lang="en-GB" sz="900" b="1" i="0" u="none" strike="noStrike" kern="1200" cap="none" spc="0" normalizeH="0" baseline="0" noProof="0" smtClean="0">
                <a:ln>
                  <a:noFill/>
                </a:ln>
                <a:solidFill>
                  <a:prstClr val="black"/>
                </a:solidFill>
                <a:effectLst/>
                <a:uLnTx/>
                <a:uFillTx/>
                <a:latin typeface="Arial Blac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r>
              <a:rPr kumimoji="0" lang="en-GB" sz="900" b="1" i="0" u="none" strike="noStrike" kern="1200" cap="none" spc="0" normalizeH="0" baseline="0" noProof="0" dirty="0">
                <a:ln>
                  <a:noFill/>
                </a:ln>
                <a:solidFill>
                  <a:prstClr val="black"/>
                </a:solidFill>
                <a:effectLst/>
                <a:uLnTx/>
                <a:uFillTx/>
                <a:latin typeface="Arial Black"/>
                <a:ea typeface="+mn-ea"/>
                <a:cs typeface="+mn-cs"/>
              </a:rPr>
              <a:t> </a:t>
            </a:r>
          </a:p>
        </p:txBody>
      </p:sp>
      <p:sp>
        <p:nvSpPr>
          <p:cNvPr id="9" name="TextBox 8">
            <a:extLst>
              <a:ext uri="{FF2B5EF4-FFF2-40B4-BE49-F238E27FC236}">
                <a16:creationId xmlns:a16="http://schemas.microsoft.com/office/drawing/2014/main" id="{63762D13-A719-2E2B-F3D9-BDBAF821DF62}"/>
              </a:ext>
            </a:extLst>
          </p:cNvPr>
          <p:cNvSpPr txBox="1"/>
          <p:nvPr/>
        </p:nvSpPr>
        <p:spPr>
          <a:xfrm>
            <a:off x="350633" y="494337"/>
            <a:ext cx="11577842"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a:ea typeface="+mn-ea"/>
                <a:cs typeface="+mn-cs"/>
              </a:rPr>
              <a:t>DERBY AND DERBYSHIRE INTEGRATED CARE SYSTEM</a:t>
            </a:r>
          </a:p>
        </p:txBody>
      </p:sp>
      <p:sp>
        <p:nvSpPr>
          <p:cNvPr id="11" name="Title 4">
            <a:extLst>
              <a:ext uri="{FF2B5EF4-FFF2-40B4-BE49-F238E27FC236}">
                <a16:creationId xmlns:a16="http://schemas.microsoft.com/office/drawing/2014/main" id="{B24782EB-055A-B1E1-1301-2CE0EB9934BC}"/>
              </a:ext>
            </a:extLst>
          </p:cNvPr>
          <p:cNvSpPr txBox="1">
            <a:spLocks/>
          </p:cNvSpPr>
          <p:nvPr/>
        </p:nvSpPr>
        <p:spPr>
          <a:xfrm>
            <a:off x="450000" y="92547"/>
            <a:ext cx="9341700" cy="555912"/>
          </a:xfrm>
          <a:prstGeom prst="rect">
            <a:avLst/>
          </a:prstGeom>
        </p:spPr>
        <p:txBody>
          <a:bodyPr vert="horz" wrap="square" lIns="0" tIns="0" rIns="0" bIns="0" rtlCol="0" anchor="t">
            <a:noAutofit/>
          </a:bodyPr>
          <a:lstStyle>
            <a:lvl1pPr algn="l" defTabSz="914400" rtl="0" eaLnBrk="1" latinLnBrk="0" hangingPunct="1">
              <a:lnSpc>
                <a:spcPct val="90000"/>
              </a:lnSpc>
              <a:spcBef>
                <a:spcPct val="0"/>
              </a:spcBef>
              <a:buNone/>
              <a:defRPr sz="4000" b="1" kern="1200" cap="none" spc="0" baseline="0">
                <a:solidFill>
                  <a:schemeClr val="tx1"/>
                </a:solidFill>
                <a:latin typeface="+mn-lt"/>
                <a:ea typeface="+mj-ea"/>
                <a:cs typeface="+mj-cs"/>
              </a:defRPr>
            </a:lvl1pPr>
          </a:lstStyle>
          <a:p>
            <a:pPr marL="0" marR="0" lvl="0" indent="0" algn="l" defTabSz="914400" rtl="0" eaLnBrk="1" fontAlgn="auto" latinLnBrk="0" hangingPunct="1">
              <a:lnSpc>
                <a:spcPct val="118000"/>
              </a:lnSpc>
              <a:spcBef>
                <a:spcPts val="600"/>
              </a:spcBef>
              <a:spcAft>
                <a:spcPts val="0"/>
              </a:spcAft>
              <a:buClrTx/>
              <a:buSzTx/>
              <a:buFontTx/>
              <a:buNone/>
              <a:tabLst/>
              <a:defRPr/>
            </a:pPr>
            <a:r>
              <a:rPr kumimoji="0" lang="en-GB" sz="2500" b="1" i="0" u="none" strike="noStrike" kern="1200" cap="none" spc="0" normalizeH="0" baseline="0" noProof="0" dirty="0">
                <a:ln>
                  <a:noFill/>
                </a:ln>
                <a:solidFill>
                  <a:prstClr val="black"/>
                </a:solidFill>
                <a:effectLst/>
                <a:uLnTx/>
                <a:uFillTx/>
                <a:latin typeface="Arial"/>
                <a:ea typeface="+mj-ea"/>
                <a:cs typeface="+mj-cs"/>
              </a:rPr>
              <a:t>Summary</a:t>
            </a:r>
          </a:p>
        </p:txBody>
      </p:sp>
      <p:grpSp>
        <p:nvGrpSpPr>
          <p:cNvPr id="13" name="Group 12">
            <a:extLst>
              <a:ext uri="{FF2B5EF4-FFF2-40B4-BE49-F238E27FC236}">
                <a16:creationId xmlns:a16="http://schemas.microsoft.com/office/drawing/2014/main" id="{BD64274C-17EE-1E0C-4A9F-80E36E3F8A51}"/>
              </a:ext>
            </a:extLst>
          </p:cNvPr>
          <p:cNvGrpSpPr/>
          <p:nvPr/>
        </p:nvGrpSpPr>
        <p:grpSpPr>
          <a:xfrm>
            <a:off x="432387" y="1019686"/>
            <a:ext cx="11327226" cy="4794518"/>
            <a:chOff x="449999" y="1019686"/>
            <a:chExt cx="11327226" cy="4794518"/>
          </a:xfrm>
        </p:grpSpPr>
        <p:sp>
          <p:nvSpPr>
            <p:cNvPr id="2" name="Rectangle 1">
              <a:extLst>
                <a:ext uri="{FF2B5EF4-FFF2-40B4-BE49-F238E27FC236}">
                  <a16:creationId xmlns:a16="http://schemas.microsoft.com/office/drawing/2014/main" id="{D2577205-FBD5-9DB4-BEC0-DBD06CE34617}"/>
                </a:ext>
              </a:extLst>
            </p:cNvPr>
            <p:cNvSpPr/>
            <p:nvPr/>
          </p:nvSpPr>
          <p:spPr>
            <a:xfrm>
              <a:off x="449999" y="1043796"/>
              <a:ext cx="3658845" cy="2234242"/>
            </a:xfrm>
            <a:prstGeom prst="rect">
              <a:avLst/>
            </a:prstGeom>
            <a:solidFill>
              <a:srgbClr val="C7DCE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prstClr val="black"/>
                </a:solidFill>
                <a:effectLst/>
                <a:uLnTx/>
                <a:uFillTx/>
                <a:latin typeface="Arial"/>
                <a:ea typeface="+mn-ea"/>
                <a:cs typeface="+mn-cs"/>
              </a:endParaRPr>
            </a:p>
          </p:txBody>
        </p:sp>
        <p:sp>
          <p:nvSpPr>
            <p:cNvPr id="3" name="Rectangle 2">
              <a:extLst>
                <a:ext uri="{FF2B5EF4-FFF2-40B4-BE49-F238E27FC236}">
                  <a16:creationId xmlns:a16="http://schemas.microsoft.com/office/drawing/2014/main" id="{63F6EC6A-1342-E324-6EF5-FD8755783162}"/>
                </a:ext>
              </a:extLst>
            </p:cNvPr>
            <p:cNvSpPr/>
            <p:nvPr/>
          </p:nvSpPr>
          <p:spPr>
            <a:xfrm>
              <a:off x="4427924" y="1043796"/>
              <a:ext cx="3423260" cy="2234242"/>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prstClr val="black"/>
                </a:solidFill>
                <a:effectLst/>
                <a:uLnTx/>
                <a:uFillTx/>
                <a:latin typeface="Arial"/>
                <a:ea typeface="+mn-ea"/>
                <a:cs typeface="+mn-cs"/>
              </a:endParaRPr>
            </a:p>
          </p:txBody>
        </p:sp>
        <p:sp>
          <p:nvSpPr>
            <p:cNvPr id="4" name="Rectangle 3">
              <a:extLst>
                <a:ext uri="{FF2B5EF4-FFF2-40B4-BE49-F238E27FC236}">
                  <a16:creationId xmlns:a16="http://schemas.microsoft.com/office/drawing/2014/main" id="{5C16FEDD-AD55-9D7E-F309-B305D5A8F876}"/>
                </a:ext>
              </a:extLst>
            </p:cNvPr>
            <p:cNvSpPr/>
            <p:nvPr/>
          </p:nvSpPr>
          <p:spPr>
            <a:xfrm>
              <a:off x="4427924" y="3579962"/>
              <a:ext cx="3423260" cy="2234242"/>
            </a:xfrm>
            <a:prstGeom prst="rect">
              <a:avLst/>
            </a:prstGeom>
            <a:solidFill>
              <a:srgbClr val="C7DCE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prstClr val="black"/>
                </a:solidFill>
                <a:effectLst/>
                <a:uLnTx/>
                <a:uFillTx/>
                <a:latin typeface="Arial"/>
                <a:ea typeface="+mn-ea"/>
                <a:cs typeface="+mn-cs"/>
              </a:endParaRPr>
            </a:p>
          </p:txBody>
        </p:sp>
        <p:sp>
          <p:nvSpPr>
            <p:cNvPr id="5" name="Rectangle 4">
              <a:extLst>
                <a:ext uri="{FF2B5EF4-FFF2-40B4-BE49-F238E27FC236}">
                  <a16:creationId xmlns:a16="http://schemas.microsoft.com/office/drawing/2014/main" id="{0C4234C3-5E4F-2EAA-2F59-2CB776AD792F}"/>
                </a:ext>
              </a:extLst>
            </p:cNvPr>
            <p:cNvSpPr/>
            <p:nvPr/>
          </p:nvSpPr>
          <p:spPr>
            <a:xfrm>
              <a:off x="449999" y="3579962"/>
              <a:ext cx="3658845" cy="2234242"/>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prstClr val="black"/>
                </a:solidFill>
                <a:effectLst/>
                <a:uLnTx/>
                <a:uFillTx/>
                <a:latin typeface="Arial"/>
                <a:ea typeface="+mn-ea"/>
                <a:cs typeface="+mn-cs"/>
              </a:endParaRPr>
            </a:p>
          </p:txBody>
        </p:sp>
        <p:sp>
          <p:nvSpPr>
            <p:cNvPr id="6" name="Rectangle 5">
              <a:extLst>
                <a:ext uri="{FF2B5EF4-FFF2-40B4-BE49-F238E27FC236}">
                  <a16:creationId xmlns:a16="http://schemas.microsoft.com/office/drawing/2014/main" id="{9C16BCC0-F086-410E-B410-92B111ACCBD9}"/>
                </a:ext>
              </a:extLst>
            </p:cNvPr>
            <p:cNvSpPr/>
            <p:nvPr/>
          </p:nvSpPr>
          <p:spPr>
            <a:xfrm>
              <a:off x="8170264" y="3573509"/>
              <a:ext cx="3606961" cy="2234242"/>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prstClr val="black"/>
                </a:solidFill>
                <a:effectLst/>
                <a:uLnTx/>
                <a:uFillTx/>
                <a:latin typeface="Arial"/>
                <a:ea typeface="+mn-ea"/>
                <a:cs typeface="+mn-cs"/>
              </a:endParaRPr>
            </a:p>
          </p:txBody>
        </p:sp>
        <p:sp>
          <p:nvSpPr>
            <p:cNvPr id="7" name="Rectangle 6">
              <a:extLst>
                <a:ext uri="{FF2B5EF4-FFF2-40B4-BE49-F238E27FC236}">
                  <a16:creationId xmlns:a16="http://schemas.microsoft.com/office/drawing/2014/main" id="{4347F74A-0BE8-E531-B407-0A1624B6A1CD}"/>
                </a:ext>
              </a:extLst>
            </p:cNvPr>
            <p:cNvSpPr/>
            <p:nvPr/>
          </p:nvSpPr>
          <p:spPr>
            <a:xfrm>
              <a:off x="8170264" y="1019686"/>
              <a:ext cx="3606961" cy="2234242"/>
            </a:xfrm>
            <a:prstGeom prst="rect">
              <a:avLst/>
            </a:prstGeom>
            <a:solidFill>
              <a:srgbClr val="C7DCE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srgbClr val="002060"/>
                </a:solidFill>
                <a:effectLst/>
                <a:uLnTx/>
                <a:uFillTx/>
                <a:latin typeface="Arial"/>
                <a:ea typeface="+mn-ea"/>
                <a:cs typeface="+mn-cs"/>
              </a:endParaRPr>
            </a:p>
          </p:txBody>
        </p:sp>
        <p:grpSp>
          <p:nvGrpSpPr>
            <p:cNvPr id="22" name="Group 21">
              <a:extLst>
                <a:ext uri="{FF2B5EF4-FFF2-40B4-BE49-F238E27FC236}">
                  <a16:creationId xmlns:a16="http://schemas.microsoft.com/office/drawing/2014/main" id="{1E40CFA3-5E59-EB9D-4804-25A1570C8BBD}"/>
                </a:ext>
              </a:extLst>
            </p:cNvPr>
            <p:cNvGrpSpPr/>
            <p:nvPr/>
          </p:nvGrpSpPr>
          <p:grpSpPr>
            <a:xfrm>
              <a:off x="571737" y="1199072"/>
              <a:ext cx="3189380" cy="522423"/>
              <a:chOff x="571737" y="1199072"/>
              <a:chExt cx="3189380" cy="522423"/>
            </a:xfrm>
          </p:grpSpPr>
          <p:sp>
            <p:nvSpPr>
              <p:cNvPr id="8" name="Rectangle: Rounded Corners 7">
                <a:extLst>
                  <a:ext uri="{FF2B5EF4-FFF2-40B4-BE49-F238E27FC236}">
                    <a16:creationId xmlns:a16="http://schemas.microsoft.com/office/drawing/2014/main" id="{EB061C14-2CA0-C870-8294-BA4938103708}"/>
                  </a:ext>
                </a:extLst>
              </p:cNvPr>
              <p:cNvSpPr/>
              <p:nvPr/>
            </p:nvSpPr>
            <p:spPr>
              <a:xfrm>
                <a:off x="589415" y="1199072"/>
                <a:ext cx="3171702" cy="52242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prstClr val="black"/>
                  </a:solidFill>
                  <a:effectLst/>
                  <a:uLnTx/>
                  <a:uFillTx/>
                  <a:latin typeface="Arial"/>
                  <a:ea typeface="+mn-ea"/>
                  <a:cs typeface="+mn-cs"/>
                </a:endParaRPr>
              </a:p>
            </p:txBody>
          </p:sp>
          <p:sp>
            <p:nvSpPr>
              <p:cNvPr id="15" name="Rectangle: Rounded Corners 14">
                <a:extLst>
                  <a:ext uri="{FF2B5EF4-FFF2-40B4-BE49-F238E27FC236}">
                    <a16:creationId xmlns:a16="http://schemas.microsoft.com/office/drawing/2014/main" id="{35EF0083-770E-B8BC-1E7D-ABE6B2286871}"/>
                  </a:ext>
                </a:extLst>
              </p:cNvPr>
              <p:cNvSpPr/>
              <p:nvPr/>
            </p:nvSpPr>
            <p:spPr>
              <a:xfrm>
                <a:off x="2242981" y="1291736"/>
                <a:ext cx="1423246" cy="323491"/>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GB" sz="1400" b="0" i="0" u="none" strike="noStrike" kern="1200" cap="none" spc="0" normalizeH="0" baseline="0" noProof="0">
                    <a:ln>
                      <a:noFill/>
                    </a:ln>
                    <a:solidFill>
                      <a:prstClr val="white"/>
                    </a:solidFill>
                    <a:effectLst/>
                    <a:uLnTx/>
                    <a:uFillTx/>
                    <a:latin typeface="Arial"/>
                    <a:ea typeface="+mn-ea"/>
                    <a:cs typeface="+mn-cs"/>
                  </a:rPr>
                  <a:t>37,468</a:t>
                </a:r>
                <a:endParaRPr kumimoji="0" lang="en-GB" sz="2400" b="0" i="0" u="none" strike="noStrike" kern="1200" cap="none" spc="0" normalizeH="0" baseline="0" noProof="0" dirty="0">
                  <a:ln>
                    <a:noFill/>
                  </a:ln>
                  <a:solidFill>
                    <a:prstClr val="white"/>
                  </a:solidFill>
                  <a:effectLst/>
                  <a:uLnTx/>
                  <a:uFillTx/>
                  <a:latin typeface="Arial"/>
                  <a:ea typeface="+mn-ea"/>
                  <a:cs typeface="+mn-cs"/>
                </a:endParaRPr>
              </a:p>
            </p:txBody>
          </p:sp>
          <p:pic>
            <p:nvPicPr>
              <p:cNvPr id="21" name="Graphic 20" descr="User outline">
                <a:extLst>
                  <a:ext uri="{FF2B5EF4-FFF2-40B4-BE49-F238E27FC236}">
                    <a16:creationId xmlns:a16="http://schemas.microsoft.com/office/drawing/2014/main" id="{1CEE3E0F-69CB-1240-43B5-0D1A3D89D5A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71737" y="1231239"/>
                <a:ext cx="457200" cy="457200"/>
              </a:xfrm>
              <a:prstGeom prst="rect">
                <a:avLst/>
              </a:prstGeom>
            </p:spPr>
          </p:pic>
          <p:sp>
            <p:nvSpPr>
              <p:cNvPr id="28" name="TextBox 27">
                <a:extLst>
                  <a:ext uri="{FF2B5EF4-FFF2-40B4-BE49-F238E27FC236}">
                    <a16:creationId xmlns:a16="http://schemas.microsoft.com/office/drawing/2014/main" id="{1C0D28C2-2F62-A1F2-312E-D772E307CA97}"/>
                  </a:ext>
                </a:extLst>
              </p:cNvPr>
              <p:cNvSpPr txBox="1"/>
              <p:nvPr/>
            </p:nvSpPr>
            <p:spPr>
              <a:xfrm>
                <a:off x="1036942" y="1303271"/>
                <a:ext cx="1225245" cy="307777"/>
              </a:xfrm>
              <a:prstGeom prst="rect">
                <a:avLst/>
              </a:prstGeom>
              <a:noFill/>
              <a:ln>
                <a:noFill/>
              </a:ln>
            </p:spPr>
            <p:txBody>
              <a:bodyPr wrap="square" lIns="0" tIns="0" rIns="0" bIns="0" rtlCol="0">
                <a:spAutoFit/>
              </a:bodyPr>
              <a:lstStyle/>
              <a:p>
                <a:pPr marL="0" marR="0" lvl="0" indent="0" algn="l" defTabSz="914400" rtl="0" eaLnBrk="1" fontAlgn="auto" latinLnBrk="0" hangingPunct="1">
                  <a:lnSpc>
                    <a:spcPct val="100000"/>
                  </a:lnSpc>
                  <a:spcBef>
                    <a:spcPts val="400"/>
                  </a:spcBef>
                  <a:spcAft>
                    <a:spcPts val="400"/>
                  </a:spcAft>
                  <a:buClrTx/>
                  <a:buSzTx/>
                  <a:buFontTx/>
                  <a:buNone/>
                  <a:tabLst/>
                  <a:defRPr/>
                </a:pPr>
                <a:r>
                  <a:rPr kumimoji="0" lang="en-GB" sz="1000" b="1" i="0" u="none" strike="noStrike" kern="1200" cap="none" spc="0" normalizeH="0" baseline="0" noProof="0" dirty="0">
                    <a:ln>
                      <a:noFill/>
                    </a:ln>
                    <a:solidFill>
                      <a:srgbClr val="002060"/>
                    </a:solidFill>
                    <a:effectLst/>
                    <a:uLnTx/>
                    <a:uFillTx/>
                    <a:latin typeface="Arial"/>
                    <a:ea typeface="+mn-ea"/>
                    <a:cs typeface="+mn-cs"/>
                  </a:rPr>
                  <a:t>QUESTIONNAIRES SENT OUT</a:t>
                </a:r>
              </a:p>
            </p:txBody>
          </p:sp>
        </p:grpSp>
        <p:grpSp>
          <p:nvGrpSpPr>
            <p:cNvPr id="20" name="Group 19">
              <a:extLst>
                <a:ext uri="{FF2B5EF4-FFF2-40B4-BE49-F238E27FC236}">
                  <a16:creationId xmlns:a16="http://schemas.microsoft.com/office/drawing/2014/main" id="{74B9D41E-10F0-FD3F-D8C6-50A594E1CD47}"/>
                </a:ext>
              </a:extLst>
            </p:cNvPr>
            <p:cNvGrpSpPr/>
            <p:nvPr/>
          </p:nvGrpSpPr>
          <p:grpSpPr>
            <a:xfrm>
              <a:off x="571703" y="1871284"/>
              <a:ext cx="3171702" cy="548186"/>
              <a:chOff x="589415" y="1698564"/>
              <a:chExt cx="3171702" cy="439947"/>
            </a:xfrm>
          </p:grpSpPr>
          <p:sp>
            <p:nvSpPr>
              <p:cNvPr id="14" name="Rectangle: Rounded Corners 13">
                <a:extLst>
                  <a:ext uri="{FF2B5EF4-FFF2-40B4-BE49-F238E27FC236}">
                    <a16:creationId xmlns:a16="http://schemas.microsoft.com/office/drawing/2014/main" id="{3EB35D6D-8F2F-3628-B430-6710E274D340}"/>
                  </a:ext>
                </a:extLst>
              </p:cNvPr>
              <p:cNvSpPr/>
              <p:nvPr/>
            </p:nvSpPr>
            <p:spPr>
              <a:xfrm>
                <a:off x="589415" y="1698564"/>
                <a:ext cx="3171702" cy="43994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prstClr val="black"/>
                  </a:solidFill>
                  <a:effectLst/>
                  <a:uLnTx/>
                  <a:uFillTx/>
                  <a:latin typeface="Arial"/>
                  <a:ea typeface="+mn-ea"/>
                  <a:cs typeface="+mn-cs"/>
                </a:endParaRPr>
              </a:p>
            </p:txBody>
          </p:sp>
          <p:sp>
            <p:nvSpPr>
              <p:cNvPr id="17" name="Rectangle: Rounded Corners 16">
                <a:extLst>
                  <a:ext uri="{FF2B5EF4-FFF2-40B4-BE49-F238E27FC236}">
                    <a16:creationId xmlns:a16="http://schemas.microsoft.com/office/drawing/2014/main" id="{F74296A8-B065-0778-3235-0799E4BB10A4}"/>
                  </a:ext>
                </a:extLst>
              </p:cNvPr>
              <p:cNvSpPr/>
              <p:nvPr/>
            </p:nvSpPr>
            <p:spPr>
              <a:xfrm>
                <a:off x="2242981" y="1765592"/>
                <a:ext cx="1412381" cy="314466"/>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GB" sz="1400" b="0" i="0" u="none" strike="noStrike" kern="1200" cap="none" spc="0" normalizeH="0" baseline="0" noProof="0">
                    <a:ln>
                      <a:noFill/>
                    </a:ln>
                    <a:solidFill>
                      <a:prstClr val="white"/>
                    </a:solidFill>
                    <a:effectLst/>
                    <a:uLnTx/>
                    <a:uFillTx/>
                    <a:latin typeface="Arial"/>
                    <a:ea typeface="+mn-ea"/>
                    <a:cs typeface="+mn-cs"/>
                  </a:rPr>
                  <a:t>12,689</a:t>
                </a:r>
                <a:endParaRPr kumimoji="0" lang="en-GB" sz="2400" b="0" i="0" u="none" strike="noStrike" kern="1200" cap="none" spc="0" normalizeH="0" baseline="0" noProof="0" dirty="0">
                  <a:ln>
                    <a:noFill/>
                  </a:ln>
                  <a:solidFill>
                    <a:prstClr val="white"/>
                  </a:solidFill>
                  <a:effectLst/>
                  <a:uLnTx/>
                  <a:uFillTx/>
                  <a:latin typeface="Arial"/>
                  <a:ea typeface="+mn-ea"/>
                  <a:cs typeface="+mn-cs"/>
                </a:endParaRPr>
              </a:p>
            </p:txBody>
          </p:sp>
          <p:pic>
            <p:nvPicPr>
              <p:cNvPr id="23" name="Graphic 22" descr="Checkmark outline">
                <a:extLst>
                  <a:ext uri="{FF2B5EF4-FFF2-40B4-BE49-F238E27FC236}">
                    <a16:creationId xmlns:a16="http://schemas.microsoft.com/office/drawing/2014/main" id="{3A493841-8C26-6C5F-20C3-D0E27AC637E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2265" y="1698564"/>
                <a:ext cx="391499" cy="391499"/>
              </a:xfrm>
              <a:prstGeom prst="rect">
                <a:avLst/>
              </a:prstGeom>
            </p:spPr>
          </p:pic>
          <p:sp>
            <p:nvSpPr>
              <p:cNvPr id="29" name="TextBox 28">
                <a:extLst>
                  <a:ext uri="{FF2B5EF4-FFF2-40B4-BE49-F238E27FC236}">
                    <a16:creationId xmlns:a16="http://schemas.microsoft.com/office/drawing/2014/main" id="{9CF5947B-DC86-A872-A92C-7A13A27D97C2}"/>
                  </a:ext>
                </a:extLst>
              </p:cNvPr>
              <p:cNvSpPr txBox="1"/>
              <p:nvPr/>
            </p:nvSpPr>
            <p:spPr>
              <a:xfrm>
                <a:off x="1036204" y="1749584"/>
                <a:ext cx="1115013" cy="370510"/>
              </a:xfrm>
              <a:prstGeom prst="rect">
                <a:avLst/>
              </a:prstGeom>
              <a:noFill/>
              <a:ln>
                <a:noFill/>
              </a:ln>
            </p:spPr>
            <p:txBody>
              <a:bodyPr wrap="square" lIns="0" tIns="0" rIns="0" bIns="0" rtlCol="0">
                <a:spAutoFit/>
              </a:bodyPr>
              <a:lstStyle/>
              <a:p>
                <a:pPr marL="0" marR="0" lvl="0" indent="0" algn="l" defTabSz="914400" rtl="0" eaLnBrk="1" fontAlgn="auto" latinLnBrk="0" hangingPunct="1">
                  <a:lnSpc>
                    <a:spcPct val="100000"/>
                  </a:lnSpc>
                  <a:spcBef>
                    <a:spcPts val="400"/>
                  </a:spcBef>
                  <a:spcAft>
                    <a:spcPts val="400"/>
                  </a:spcAft>
                  <a:buClrTx/>
                  <a:buSzTx/>
                  <a:buFontTx/>
                  <a:buNone/>
                  <a:tabLst/>
                  <a:defRPr/>
                </a:pPr>
                <a:r>
                  <a:rPr kumimoji="0" lang="en-GB" sz="1000" b="1" i="0" u="none" strike="noStrike" kern="1200" cap="none" spc="0" normalizeH="0" baseline="0" noProof="0" dirty="0">
                    <a:ln>
                      <a:noFill/>
                    </a:ln>
                    <a:solidFill>
                      <a:srgbClr val="002060"/>
                    </a:solidFill>
                    <a:effectLst/>
                    <a:uLnTx/>
                    <a:uFillTx/>
                    <a:latin typeface="Arial"/>
                    <a:ea typeface="+mn-ea"/>
                    <a:cs typeface="+mn-cs"/>
                  </a:rPr>
                  <a:t>NUMBER OF COMPLETE</a:t>
                </a:r>
                <a:r>
                  <a:rPr lang="en-GB" sz="1000" b="1" dirty="0">
                    <a:solidFill>
                      <a:srgbClr val="002060"/>
                    </a:solidFill>
                    <a:latin typeface="Arial"/>
                  </a:rPr>
                  <a:t>D SURVEYS</a:t>
                </a:r>
                <a:endParaRPr kumimoji="0" lang="en-GB" sz="1000" b="1" i="0" u="none" strike="noStrike" kern="1200" cap="none" spc="0" normalizeH="0" baseline="0" noProof="0" dirty="0">
                  <a:ln>
                    <a:noFill/>
                  </a:ln>
                  <a:solidFill>
                    <a:srgbClr val="002060"/>
                  </a:solidFill>
                  <a:effectLst/>
                  <a:uLnTx/>
                  <a:uFillTx/>
                  <a:latin typeface="Arial"/>
                  <a:ea typeface="+mn-ea"/>
                  <a:cs typeface="+mn-cs"/>
                </a:endParaRPr>
              </a:p>
            </p:txBody>
          </p:sp>
        </p:grpSp>
        <p:grpSp>
          <p:nvGrpSpPr>
            <p:cNvPr id="10" name="Group 9">
              <a:extLst>
                <a:ext uri="{FF2B5EF4-FFF2-40B4-BE49-F238E27FC236}">
                  <a16:creationId xmlns:a16="http://schemas.microsoft.com/office/drawing/2014/main" id="{78D2165E-D81F-D62B-4914-7E90FC233558}"/>
                </a:ext>
              </a:extLst>
            </p:cNvPr>
            <p:cNvGrpSpPr/>
            <p:nvPr/>
          </p:nvGrpSpPr>
          <p:grpSpPr>
            <a:xfrm>
              <a:off x="578552" y="2572183"/>
              <a:ext cx="3171702" cy="544165"/>
              <a:chOff x="589415" y="2220462"/>
              <a:chExt cx="3171702" cy="439947"/>
            </a:xfrm>
          </p:grpSpPr>
          <p:sp>
            <p:nvSpPr>
              <p:cNvPr id="12" name="Rectangle: Rounded Corners 11">
                <a:extLst>
                  <a:ext uri="{FF2B5EF4-FFF2-40B4-BE49-F238E27FC236}">
                    <a16:creationId xmlns:a16="http://schemas.microsoft.com/office/drawing/2014/main" id="{7CBB757D-64B6-4551-735C-315377F58051}"/>
                  </a:ext>
                </a:extLst>
              </p:cNvPr>
              <p:cNvSpPr/>
              <p:nvPr/>
            </p:nvSpPr>
            <p:spPr>
              <a:xfrm>
                <a:off x="589415" y="2220462"/>
                <a:ext cx="3171702" cy="43994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prstClr val="black"/>
                  </a:solidFill>
                  <a:effectLst/>
                  <a:uLnTx/>
                  <a:uFillTx/>
                  <a:latin typeface="Arial"/>
                  <a:ea typeface="+mn-ea"/>
                  <a:cs typeface="+mn-cs"/>
                </a:endParaRPr>
              </a:p>
            </p:txBody>
          </p:sp>
          <p:sp>
            <p:nvSpPr>
              <p:cNvPr id="18" name="Rectangle: Rounded Corners 17">
                <a:extLst>
                  <a:ext uri="{FF2B5EF4-FFF2-40B4-BE49-F238E27FC236}">
                    <a16:creationId xmlns:a16="http://schemas.microsoft.com/office/drawing/2014/main" id="{062A5C5C-E4CC-67FC-4BAC-FB16E90D0BF5}"/>
                  </a:ext>
                </a:extLst>
              </p:cNvPr>
              <p:cNvSpPr/>
              <p:nvPr/>
            </p:nvSpPr>
            <p:spPr>
              <a:xfrm>
                <a:off x="2253844" y="2282526"/>
                <a:ext cx="1412381" cy="303863"/>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Arial"/>
                    <a:ea typeface="+mn-ea"/>
                    <a:cs typeface="+mn-cs"/>
                  </a:rPr>
                  <a:t>34%</a:t>
                </a:r>
              </a:p>
            </p:txBody>
          </p:sp>
          <p:pic>
            <p:nvPicPr>
              <p:cNvPr id="25" name="Graphic 24" descr="Arrow circle with solid fill">
                <a:extLst>
                  <a:ext uri="{FF2B5EF4-FFF2-40B4-BE49-F238E27FC236}">
                    <a16:creationId xmlns:a16="http://schemas.microsoft.com/office/drawing/2014/main" id="{D935E92F-C22D-FD18-39D7-8FAE65DED7C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07654" y="2242384"/>
                <a:ext cx="440151" cy="407092"/>
              </a:xfrm>
              <a:prstGeom prst="rect">
                <a:avLst/>
              </a:prstGeom>
            </p:spPr>
          </p:pic>
          <p:sp>
            <p:nvSpPr>
              <p:cNvPr id="30" name="TextBox 29">
                <a:extLst>
                  <a:ext uri="{FF2B5EF4-FFF2-40B4-BE49-F238E27FC236}">
                    <a16:creationId xmlns:a16="http://schemas.microsoft.com/office/drawing/2014/main" id="{B997DCCC-6D4E-1157-52CE-AE2031DB2512}"/>
                  </a:ext>
                </a:extLst>
              </p:cNvPr>
              <p:cNvSpPr txBox="1"/>
              <p:nvPr/>
            </p:nvSpPr>
            <p:spPr>
              <a:xfrm>
                <a:off x="1053404" y="2357537"/>
                <a:ext cx="1115013" cy="153888"/>
              </a:xfrm>
              <a:prstGeom prst="rect">
                <a:avLst/>
              </a:prstGeom>
              <a:noFill/>
              <a:ln>
                <a:noFill/>
              </a:ln>
            </p:spPr>
            <p:txBody>
              <a:bodyPr wrap="square" lIns="0" tIns="0" rIns="0" bIns="0" rtlCol="0">
                <a:spAutoFit/>
              </a:bodyPr>
              <a:lstStyle/>
              <a:p>
                <a:pPr marL="0" marR="0" lvl="0" indent="0" algn="l" defTabSz="914400" rtl="0" eaLnBrk="1" fontAlgn="auto" latinLnBrk="0" hangingPunct="1">
                  <a:lnSpc>
                    <a:spcPct val="100000"/>
                  </a:lnSpc>
                  <a:spcBef>
                    <a:spcPts val="400"/>
                  </a:spcBef>
                  <a:spcAft>
                    <a:spcPts val="400"/>
                  </a:spcAft>
                  <a:buClrTx/>
                  <a:buSzTx/>
                  <a:buFontTx/>
                  <a:buNone/>
                  <a:tabLst/>
                  <a:defRPr/>
                </a:pPr>
                <a:r>
                  <a:rPr kumimoji="0" lang="en-GB" sz="1000" b="1" i="0" u="none" strike="noStrike" kern="1200" cap="none" spc="0" normalizeH="0" baseline="0" noProof="0" dirty="0">
                    <a:ln>
                      <a:noFill/>
                    </a:ln>
                    <a:solidFill>
                      <a:srgbClr val="002060"/>
                    </a:solidFill>
                    <a:effectLst/>
                    <a:uLnTx/>
                    <a:uFillTx/>
                    <a:latin typeface="Arial"/>
                    <a:ea typeface="+mn-ea"/>
                    <a:cs typeface="+mn-cs"/>
                  </a:rPr>
                  <a:t>RESPONSE RATE</a:t>
                </a:r>
              </a:p>
            </p:txBody>
          </p:sp>
        </p:grpSp>
        <p:grpSp>
          <p:nvGrpSpPr>
            <p:cNvPr id="47" name="Group 46">
              <a:extLst>
                <a:ext uri="{FF2B5EF4-FFF2-40B4-BE49-F238E27FC236}">
                  <a16:creationId xmlns:a16="http://schemas.microsoft.com/office/drawing/2014/main" id="{21F25520-7FC6-B2BC-04B0-59BE411E3526}"/>
                </a:ext>
              </a:extLst>
            </p:cNvPr>
            <p:cNvGrpSpPr/>
            <p:nvPr/>
          </p:nvGrpSpPr>
          <p:grpSpPr>
            <a:xfrm>
              <a:off x="4586448" y="1483636"/>
              <a:ext cx="3109142" cy="1426461"/>
              <a:chOff x="4584988" y="1582099"/>
              <a:chExt cx="3109142" cy="1426461"/>
            </a:xfrm>
          </p:grpSpPr>
          <p:sp>
            <p:nvSpPr>
              <p:cNvPr id="32" name="D_90e8bd47264a47b5">
                <a:extLst>
                  <a:ext uri="{FF2B5EF4-FFF2-40B4-BE49-F238E27FC236}">
                    <a16:creationId xmlns:a16="http://schemas.microsoft.com/office/drawing/2014/main" id="{8B5FE2FA-0CFF-DE20-57EC-E3F6B3A413FA}"/>
                  </a:ext>
                </a:extLst>
              </p:cNvPr>
              <p:cNvSpPr txBox="1"/>
              <p:nvPr/>
            </p:nvSpPr>
            <p:spPr>
              <a:xfrm>
                <a:off x="4584988" y="1582099"/>
                <a:ext cx="1298024" cy="499176"/>
              </a:xfrm>
              <a:prstGeom prst="rect">
                <a:avLst/>
              </a:prstGeom>
              <a:solidFill>
                <a:srgbClr val="005EB8"/>
              </a:solidFill>
              <a:ln>
                <a:noFill/>
              </a:ln>
            </p:spPr>
            <p:txBody>
              <a:bodyPr wrap="square" lIns="0" tIns="0" rIns="0" bIns="0" rtlCol="0">
                <a:spAutoFit/>
              </a:bodyPr>
              <a:lstStyle/>
              <a:p>
                <a:pPr marL="0" marR="0" lvl="0" indent="0" algn="l" defTabSz="727433" rtl="0" eaLnBrk="1" fontAlgn="auto" latinLnBrk="0" hangingPunct="1">
                  <a:lnSpc>
                    <a:spcPct val="110000"/>
                  </a:lnSpc>
                  <a:spcBef>
                    <a:spcPts val="477"/>
                  </a:spcBef>
                  <a:spcAft>
                    <a:spcPts val="477"/>
                  </a:spcAft>
                  <a:buClr>
                    <a:srgbClr val="5BC5F1"/>
                  </a:buClr>
                  <a:buSzTx/>
                  <a:buFontTx/>
                  <a:buNone/>
                  <a:tabLst/>
                  <a:defRPr/>
                </a:pPr>
                <a:r>
                  <a:rPr kumimoji="0" lang="en-GB" sz="3200" b="1" i="0" u="none" strike="noStrike" kern="1200" cap="none" spc="0" normalizeH="0" baseline="0" noProof="0" dirty="0">
                    <a:ln>
                      <a:noFill/>
                    </a:ln>
                    <a:solidFill>
                      <a:prstClr val="white"/>
                    </a:solidFill>
                    <a:effectLst/>
                    <a:uLnTx/>
                    <a:uFillTx/>
                    <a:latin typeface="Arial"/>
                    <a:ea typeface="+mn-ea"/>
                    <a:cs typeface="+mn-cs"/>
                  </a:rPr>
                  <a:t>76%</a:t>
                </a:r>
              </a:p>
            </p:txBody>
          </p:sp>
          <p:sp>
            <p:nvSpPr>
              <p:cNvPr id="33" name="TextBox 32">
                <a:extLst>
                  <a:ext uri="{FF2B5EF4-FFF2-40B4-BE49-F238E27FC236}">
                    <a16:creationId xmlns:a16="http://schemas.microsoft.com/office/drawing/2014/main" id="{74606461-2F22-3EDE-E608-FB5FB3368660}"/>
                  </a:ext>
                </a:extLst>
              </p:cNvPr>
              <p:cNvSpPr txBox="1"/>
              <p:nvPr/>
            </p:nvSpPr>
            <p:spPr>
              <a:xfrm>
                <a:off x="4584988" y="2102338"/>
                <a:ext cx="3109142" cy="390556"/>
              </a:xfrm>
              <a:prstGeom prst="rect">
                <a:avLst/>
              </a:prstGeom>
              <a:no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Arial"/>
                    <a:ea typeface="+mn-ea"/>
                    <a:cs typeface="+mn-cs"/>
                  </a:rPr>
                  <a:t>had a good overall experience of their GP practice </a:t>
                </a:r>
              </a:p>
            </p:txBody>
          </p:sp>
          <p:sp>
            <p:nvSpPr>
              <p:cNvPr id="34" name="D_d83d1f7fdd2c96eb">
                <a:extLst>
                  <a:ext uri="{FF2B5EF4-FFF2-40B4-BE49-F238E27FC236}">
                    <a16:creationId xmlns:a16="http://schemas.microsoft.com/office/drawing/2014/main" id="{E2F2F71A-A4F4-DAAD-8A4D-690B64B3C5D8}"/>
                  </a:ext>
                </a:extLst>
              </p:cNvPr>
              <p:cNvSpPr txBox="1"/>
              <p:nvPr/>
            </p:nvSpPr>
            <p:spPr>
              <a:xfrm>
                <a:off x="4586373" y="2821136"/>
                <a:ext cx="3101346" cy="187424"/>
              </a:xfrm>
              <a:prstGeom prst="rect">
                <a:avLst/>
              </a:prstGeom>
              <a:no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Arial"/>
                    <a:ea typeface="+mn-ea"/>
                    <a:cs typeface="+mn-cs"/>
                  </a:rPr>
                  <a:t>Q32 National result: 75%</a:t>
                </a:r>
              </a:p>
            </p:txBody>
          </p:sp>
        </p:grpSp>
        <p:grpSp>
          <p:nvGrpSpPr>
            <p:cNvPr id="45" name="Group 44">
              <a:extLst>
                <a:ext uri="{FF2B5EF4-FFF2-40B4-BE49-F238E27FC236}">
                  <a16:creationId xmlns:a16="http://schemas.microsoft.com/office/drawing/2014/main" id="{9003F185-B44E-4401-255F-797DE6FEC834}"/>
                </a:ext>
              </a:extLst>
            </p:cNvPr>
            <p:cNvGrpSpPr/>
            <p:nvPr/>
          </p:nvGrpSpPr>
          <p:grpSpPr>
            <a:xfrm>
              <a:off x="589415" y="3967036"/>
              <a:ext cx="3441921" cy="1478748"/>
              <a:chOff x="589415" y="3967036"/>
              <a:chExt cx="3441921" cy="1478748"/>
            </a:xfrm>
          </p:grpSpPr>
          <p:sp>
            <p:nvSpPr>
              <p:cNvPr id="37" name="D_36e5e84ec0121e0a">
                <a:extLst>
                  <a:ext uri="{FF2B5EF4-FFF2-40B4-BE49-F238E27FC236}">
                    <a16:creationId xmlns:a16="http://schemas.microsoft.com/office/drawing/2014/main" id="{67B47F04-B6E4-2249-BDB5-333F5C1A33AB}"/>
                  </a:ext>
                </a:extLst>
              </p:cNvPr>
              <p:cNvSpPr txBox="1"/>
              <p:nvPr/>
            </p:nvSpPr>
            <p:spPr>
              <a:xfrm>
                <a:off x="589416" y="3967036"/>
                <a:ext cx="1298024" cy="499176"/>
              </a:xfrm>
              <a:prstGeom prst="rect">
                <a:avLst/>
              </a:prstGeom>
              <a:solidFill>
                <a:srgbClr val="005EB8"/>
              </a:solidFill>
              <a:ln>
                <a:noFill/>
              </a:ln>
            </p:spPr>
            <p:txBody>
              <a:bodyPr wrap="square" lIns="0" tIns="0" rIns="0" bIns="0" rtlCol="0">
                <a:spAutoFit/>
              </a:bodyPr>
              <a:lstStyle/>
              <a:p>
                <a:pPr marL="0" marR="0" lvl="0" indent="0" algn="l" defTabSz="727433" rtl="0" eaLnBrk="1" fontAlgn="auto" latinLnBrk="0" hangingPunct="1">
                  <a:lnSpc>
                    <a:spcPct val="110000"/>
                  </a:lnSpc>
                  <a:spcBef>
                    <a:spcPts val="477"/>
                  </a:spcBef>
                  <a:spcAft>
                    <a:spcPts val="477"/>
                  </a:spcAft>
                  <a:buClr>
                    <a:srgbClr val="5BC5F1"/>
                  </a:buClr>
                  <a:buSzTx/>
                  <a:buFontTx/>
                  <a:buNone/>
                  <a:tabLst/>
                  <a:defRPr/>
                </a:pPr>
                <a:r>
                  <a:rPr kumimoji="0" lang="en-GB" sz="3200" b="1" i="0" u="none" strike="noStrike" kern="1200" cap="none" spc="0" normalizeH="0" baseline="0" noProof="0" dirty="0">
                    <a:ln>
                      <a:noFill/>
                    </a:ln>
                    <a:solidFill>
                      <a:prstClr val="white"/>
                    </a:solidFill>
                    <a:effectLst/>
                    <a:uLnTx/>
                    <a:uFillTx/>
                    <a:latin typeface="Arial"/>
                    <a:ea typeface="+mn-ea"/>
                    <a:cs typeface="+mn-cs"/>
                  </a:rPr>
                  <a:t>61%</a:t>
                </a:r>
              </a:p>
            </p:txBody>
          </p:sp>
          <p:sp>
            <p:nvSpPr>
              <p:cNvPr id="38" name="TextBox 37">
                <a:extLst>
                  <a:ext uri="{FF2B5EF4-FFF2-40B4-BE49-F238E27FC236}">
                    <a16:creationId xmlns:a16="http://schemas.microsoft.com/office/drawing/2014/main" id="{38823C8E-E975-E641-B8D5-F17032EAE927}"/>
                  </a:ext>
                </a:extLst>
              </p:cNvPr>
              <p:cNvSpPr txBox="1"/>
              <p:nvPr/>
            </p:nvSpPr>
            <p:spPr>
              <a:xfrm>
                <a:off x="589415" y="4487275"/>
                <a:ext cx="3441921" cy="390556"/>
              </a:xfrm>
              <a:prstGeom prst="rect">
                <a:avLst/>
              </a:prstGeom>
              <a:no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Arial"/>
                    <a:ea typeface="+mn-ea"/>
                    <a:cs typeface="+mn-cs"/>
                  </a:rPr>
                  <a:t>had a good overall experience of NHS services when their GP practice was closed</a:t>
                </a:r>
              </a:p>
            </p:txBody>
          </p:sp>
          <p:sp>
            <p:nvSpPr>
              <p:cNvPr id="39" name="D_80c88496337d3509">
                <a:extLst>
                  <a:ext uri="{FF2B5EF4-FFF2-40B4-BE49-F238E27FC236}">
                    <a16:creationId xmlns:a16="http://schemas.microsoft.com/office/drawing/2014/main" id="{F6311C39-710E-B095-808E-8C0E2FA6F756}"/>
                  </a:ext>
                </a:extLst>
              </p:cNvPr>
              <p:cNvSpPr txBox="1"/>
              <p:nvPr/>
            </p:nvSpPr>
            <p:spPr>
              <a:xfrm>
                <a:off x="589415" y="5258360"/>
                <a:ext cx="3441921" cy="187424"/>
              </a:xfrm>
              <a:prstGeom prst="rect">
                <a:avLst/>
              </a:prstGeom>
              <a:no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Arial"/>
                    <a:ea typeface="+mn-ea"/>
                    <a:cs typeface="+mn-cs"/>
                  </a:rPr>
                  <a:t>Q36 National result: 57%</a:t>
                </a:r>
              </a:p>
            </p:txBody>
          </p:sp>
        </p:grpSp>
        <p:grpSp>
          <p:nvGrpSpPr>
            <p:cNvPr id="46" name="Group 45">
              <a:extLst>
                <a:ext uri="{FF2B5EF4-FFF2-40B4-BE49-F238E27FC236}">
                  <a16:creationId xmlns:a16="http://schemas.microsoft.com/office/drawing/2014/main" id="{6C460943-13BD-86C3-0DDB-921C05D2DACD}"/>
                </a:ext>
              </a:extLst>
            </p:cNvPr>
            <p:cNvGrpSpPr/>
            <p:nvPr/>
          </p:nvGrpSpPr>
          <p:grpSpPr>
            <a:xfrm>
              <a:off x="8331094" y="3932591"/>
              <a:ext cx="3101346" cy="1504028"/>
              <a:chOff x="8325626" y="3990382"/>
              <a:chExt cx="3101346" cy="1504028"/>
            </a:xfrm>
          </p:grpSpPr>
          <p:sp>
            <p:nvSpPr>
              <p:cNvPr id="41" name="D_e238569d4b833f7c">
                <a:extLst>
                  <a:ext uri="{FF2B5EF4-FFF2-40B4-BE49-F238E27FC236}">
                    <a16:creationId xmlns:a16="http://schemas.microsoft.com/office/drawing/2014/main" id="{1A78640F-795C-53CE-5158-C63F238817A7}"/>
                  </a:ext>
                </a:extLst>
              </p:cNvPr>
              <p:cNvSpPr txBox="1"/>
              <p:nvPr/>
            </p:nvSpPr>
            <p:spPr>
              <a:xfrm>
                <a:off x="8327721" y="3990382"/>
                <a:ext cx="1298024" cy="499176"/>
              </a:xfrm>
              <a:prstGeom prst="rect">
                <a:avLst/>
              </a:prstGeom>
              <a:solidFill>
                <a:srgbClr val="005EB8"/>
              </a:solidFill>
              <a:ln>
                <a:noFill/>
              </a:ln>
            </p:spPr>
            <p:txBody>
              <a:bodyPr wrap="square" lIns="0" tIns="0" rIns="0" bIns="0" rtlCol="0">
                <a:spAutoFit/>
              </a:bodyPr>
              <a:lstStyle/>
              <a:p>
                <a:pPr marL="0" marR="0" lvl="0" indent="0" algn="l" defTabSz="727433" rtl="0" eaLnBrk="1" fontAlgn="auto" latinLnBrk="0" hangingPunct="1">
                  <a:lnSpc>
                    <a:spcPct val="110000"/>
                  </a:lnSpc>
                  <a:spcBef>
                    <a:spcPts val="477"/>
                  </a:spcBef>
                  <a:spcAft>
                    <a:spcPts val="477"/>
                  </a:spcAft>
                  <a:buClr>
                    <a:srgbClr val="5BC5F1"/>
                  </a:buClr>
                  <a:buSzTx/>
                  <a:buFontTx/>
                  <a:buNone/>
                  <a:tabLst/>
                  <a:defRPr/>
                </a:pPr>
                <a:r>
                  <a:rPr kumimoji="0" lang="en-GB" sz="3200" b="1" i="0" u="none" strike="noStrike" kern="1200" cap="none" spc="0" normalizeH="0" baseline="0" noProof="0" dirty="0">
                    <a:ln>
                      <a:noFill/>
                    </a:ln>
                    <a:solidFill>
                      <a:prstClr val="white"/>
                    </a:solidFill>
                    <a:effectLst/>
                    <a:uLnTx/>
                    <a:uFillTx/>
                    <a:latin typeface="Arial"/>
                    <a:ea typeface="+mn-ea"/>
                    <a:cs typeface="+mn-cs"/>
                  </a:rPr>
                  <a:t>72%</a:t>
                </a:r>
              </a:p>
            </p:txBody>
          </p:sp>
          <p:sp>
            <p:nvSpPr>
              <p:cNvPr id="42" name="TextBox 41">
                <a:extLst>
                  <a:ext uri="{FF2B5EF4-FFF2-40B4-BE49-F238E27FC236}">
                    <a16:creationId xmlns:a16="http://schemas.microsoft.com/office/drawing/2014/main" id="{CAE47675-FE09-9316-F38B-FA75B37E58DD}"/>
                  </a:ext>
                </a:extLst>
              </p:cNvPr>
              <p:cNvSpPr txBox="1"/>
              <p:nvPr/>
            </p:nvSpPr>
            <p:spPr>
              <a:xfrm>
                <a:off x="8327721" y="4510306"/>
                <a:ext cx="3099251" cy="390556"/>
              </a:xfrm>
              <a:prstGeom prst="rect">
                <a:avLst/>
              </a:prstGeom>
              <a:no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Arial"/>
                    <a:ea typeface="+mn-ea"/>
                    <a:cs typeface="+mn-cs"/>
                  </a:rPr>
                  <a:t>had a good o</a:t>
                </a:r>
                <a:r>
                  <a:rPr lang="en-GB" sz="1200" b="1" dirty="0" err="1">
                    <a:solidFill>
                      <a:prstClr val="white"/>
                    </a:solidFill>
                    <a:latin typeface="Arial"/>
                  </a:rPr>
                  <a:t>verall</a:t>
                </a:r>
                <a:r>
                  <a:rPr lang="en-GB" sz="1200" b="1" dirty="0">
                    <a:solidFill>
                      <a:prstClr val="white"/>
                    </a:solidFill>
                    <a:latin typeface="Arial"/>
                  </a:rPr>
                  <a:t> experience of NHS dental services</a:t>
                </a:r>
                <a:endParaRPr kumimoji="0" lang="en-GB" sz="1200" b="1" i="0" u="none" strike="noStrike" kern="1200" cap="none" spc="0" normalizeH="0" baseline="0" noProof="0" dirty="0">
                  <a:ln>
                    <a:noFill/>
                  </a:ln>
                  <a:solidFill>
                    <a:prstClr val="white"/>
                  </a:solidFill>
                  <a:effectLst/>
                  <a:uLnTx/>
                  <a:uFillTx/>
                  <a:latin typeface="Arial"/>
                  <a:ea typeface="+mn-ea"/>
                  <a:cs typeface="+mn-cs"/>
                </a:endParaRPr>
              </a:p>
            </p:txBody>
          </p:sp>
          <p:sp>
            <p:nvSpPr>
              <p:cNvPr id="43" name="D_12187158e39213a7">
                <a:extLst>
                  <a:ext uri="{FF2B5EF4-FFF2-40B4-BE49-F238E27FC236}">
                    <a16:creationId xmlns:a16="http://schemas.microsoft.com/office/drawing/2014/main" id="{8C383C57-80DB-0D78-C52D-56FC46F19C8E}"/>
                  </a:ext>
                </a:extLst>
              </p:cNvPr>
              <p:cNvSpPr txBox="1"/>
              <p:nvPr/>
            </p:nvSpPr>
            <p:spPr>
              <a:xfrm>
                <a:off x="8325626" y="5306986"/>
                <a:ext cx="3101346" cy="187424"/>
              </a:xfrm>
              <a:prstGeom prst="rect">
                <a:avLst/>
              </a:prstGeom>
              <a:no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Arial"/>
                    <a:ea typeface="+mn-ea"/>
                    <a:cs typeface="+mn-cs"/>
                  </a:rPr>
                  <a:t>Q52 National result: 71%</a:t>
                </a:r>
              </a:p>
            </p:txBody>
          </p:sp>
        </p:grpSp>
        <p:grpSp>
          <p:nvGrpSpPr>
            <p:cNvPr id="48" name="Group 47">
              <a:extLst>
                <a:ext uri="{FF2B5EF4-FFF2-40B4-BE49-F238E27FC236}">
                  <a16:creationId xmlns:a16="http://schemas.microsoft.com/office/drawing/2014/main" id="{52D66E4D-9C18-5236-1063-FEED2B5120A9}"/>
                </a:ext>
              </a:extLst>
            </p:cNvPr>
            <p:cNvGrpSpPr/>
            <p:nvPr/>
          </p:nvGrpSpPr>
          <p:grpSpPr>
            <a:xfrm>
              <a:off x="4549763" y="3947921"/>
              <a:ext cx="3139416" cy="1502100"/>
              <a:chOff x="4586373" y="1543479"/>
              <a:chExt cx="3139416" cy="1502100"/>
            </a:xfrm>
            <a:solidFill>
              <a:srgbClr val="C7DCEF"/>
            </a:solidFill>
          </p:grpSpPr>
          <p:sp>
            <p:nvSpPr>
              <p:cNvPr id="49" name="D_310d65b45e7c1622">
                <a:extLst>
                  <a:ext uri="{FF2B5EF4-FFF2-40B4-BE49-F238E27FC236}">
                    <a16:creationId xmlns:a16="http://schemas.microsoft.com/office/drawing/2014/main" id="{B5BE2EEA-D312-3784-4A0D-CE1E17F7DCB7}"/>
                  </a:ext>
                </a:extLst>
              </p:cNvPr>
              <p:cNvSpPr txBox="1"/>
              <p:nvPr/>
            </p:nvSpPr>
            <p:spPr>
              <a:xfrm>
                <a:off x="4595099" y="1543479"/>
                <a:ext cx="1298024" cy="499176"/>
              </a:xfrm>
              <a:prstGeom prst="rect">
                <a:avLst/>
              </a:prstGeom>
              <a:grpFill/>
              <a:ln>
                <a:noFill/>
              </a:ln>
            </p:spPr>
            <p:txBody>
              <a:bodyPr wrap="square" lIns="0" tIns="0" rIns="0" bIns="0" rtlCol="0">
                <a:spAutoFit/>
              </a:bodyPr>
              <a:lstStyle/>
              <a:p>
                <a:pPr marL="0" marR="0" lvl="0" indent="0" algn="l" defTabSz="727433" rtl="0" eaLnBrk="1" fontAlgn="auto" latinLnBrk="0" hangingPunct="1">
                  <a:lnSpc>
                    <a:spcPct val="110000"/>
                  </a:lnSpc>
                  <a:spcBef>
                    <a:spcPts val="477"/>
                  </a:spcBef>
                  <a:spcAft>
                    <a:spcPts val="477"/>
                  </a:spcAft>
                  <a:buClr>
                    <a:srgbClr val="5BC5F1"/>
                  </a:buClr>
                  <a:buSzTx/>
                  <a:buFontTx/>
                  <a:buNone/>
                  <a:tabLst/>
                  <a:defRPr/>
                </a:pPr>
                <a:r>
                  <a:rPr kumimoji="0" lang="en-GB" sz="3200" b="1" i="0" u="none" strike="noStrike" kern="1200" cap="none" spc="0" normalizeH="0" baseline="0" noProof="0" dirty="0">
                    <a:ln>
                      <a:noFill/>
                    </a:ln>
                    <a:solidFill>
                      <a:srgbClr val="002060"/>
                    </a:solidFill>
                    <a:effectLst/>
                    <a:uLnTx/>
                    <a:uFillTx/>
                    <a:latin typeface="Arial"/>
                    <a:ea typeface="+mn-ea"/>
                    <a:cs typeface="+mn-cs"/>
                  </a:rPr>
                  <a:t>88%</a:t>
                </a:r>
              </a:p>
            </p:txBody>
          </p:sp>
          <p:sp>
            <p:nvSpPr>
              <p:cNvPr id="50" name="TextBox 49">
                <a:extLst>
                  <a:ext uri="{FF2B5EF4-FFF2-40B4-BE49-F238E27FC236}">
                    <a16:creationId xmlns:a16="http://schemas.microsoft.com/office/drawing/2014/main" id="{163BE1C2-85F8-D8EE-E2A6-92109B3386B8}"/>
                  </a:ext>
                </a:extLst>
              </p:cNvPr>
              <p:cNvSpPr txBox="1"/>
              <p:nvPr/>
            </p:nvSpPr>
            <p:spPr>
              <a:xfrm>
                <a:off x="4595099" y="2063718"/>
                <a:ext cx="3099251" cy="390556"/>
              </a:xfrm>
              <a:prstGeom prst="rect">
                <a:avLst/>
              </a:prstGeom>
              <a:grp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Arial"/>
                    <a:ea typeface="+mn-ea"/>
                    <a:cs typeface="+mn-cs"/>
                  </a:rPr>
                  <a:t>had a good overall experience of pharmacy services</a:t>
                </a:r>
              </a:p>
            </p:txBody>
          </p:sp>
          <p:sp>
            <p:nvSpPr>
              <p:cNvPr id="51" name="D_d1a0ebb39029b851">
                <a:extLst>
                  <a:ext uri="{FF2B5EF4-FFF2-40B4-BE49-F238E27FC236}">
                    <a16:creationId xmlns:a16="http://schemas.microsoft.com/office/drawing/2014/main" id="{84632706-BE43-F5BD-FA4F-AB804049C357}"/>
                  </a:ext>
                </a:extLst>
              </p:cNvPr>
              <p:cNvSpPr txBox="1"/>
              <p:nvPr/>
            </p:nvSpPr>
            <p:spPr>
              <a:xfrm>
                <a:off x="4586373" y="2858155"/>
                <a:ext cx="3139416" cy="187424"/>
              </a:xfrm>
              <a:prstGeom prst="rect">
                <a:avLst/>
              </a:prstGeom>
              <a:grp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2060"/>
                    </a:solidFill>
                    <a:effectLst/>
                    <a:uLnTx/>
                    <a:uFillTx/>
                    <a:latin typeface="Arial"/>
                    <a:ea typeface="+mn-ea"/>
                    <a:cs typeface="+mn-cs"/>
                  </a:rPr>
                  <a:t>Q48 National result: 88%</a:t>
                </a:r>
              </a:p>
            </p:txBody>
          </p:sp>
        </p:grpSp>
        <p:grpSp>
          <p:nvGrpSpPr>
            <p:cNvPr id="53" name="Group 52">
              <a:extLst>
                <a:ext uri="{FF2B5EF4-FFF2-40B4-BE49-F238E27FC236}">
                  <a16:creationId xmlns:a16="http://schemas.microsoft.com/office/drawing/2014/main" id="{F14B1F8A-172A-3243-E4C4-BFBF2D040967}"/>
                </a:ext>
              </a:extLst>
            </p:cNvPr>
            <p:cNvGrpSpPr/>
            <p:nvPr/>
          </p:nvGrpSpPr>
          <p:grpSpPr>
            <a:xfrm>
              <a:off x="8315797" y="1485505"/>
              <a:ext cx="3110569" cy="1443648"/>
              <a:chOff x="4390068" y="1573415"/>
              <a:chExt cx="3110569" cy="1443648"/>
            </a:xfrm>
          </p:grpSpPr>
          <p:sp>
            <p:nvSpPr>
              <p:cNvPr id="54" name="D_5b2ace402ba690d1">
                <a:extLst>
                  <a:ext uri="{FF2B5EF4-FFF2-40B4-BE49-F238E27FC236}">
                    <a16:creationId xmlns:a16="http://schemas.microsoft.com/office/drawing/2014/main" id="{EBF392F9-29BF-D6C8-620B-2B124C8FD601}"/>
                  </a:ext>
                </a:extLst>
              </p:cNvPr>
              <p:cNvSpPr txBox="1"/>
              <p:nvPr/>
            </p:nvSpPr>
            <p:spPr>
              <a:xfrm>
                <a:off x="4399291" y="1573415"/>
                <a:ext cx="1298024" cy="499176"/>
              </a:xfrm>
              <a:prstGeom prst="rect">
                <a:avLst/>
              </a:prstGeom>
              <a:solidFill>
                <a:srgbClr val="C7DCEF"/>
              </a:solidFill>
              <a:ln>
                <a:noFill/>
              </a:ln>
            </p:spPr>
            <p:txBody>
              <a:bodyPr wrap="square" lIns="0" tIns="0" rIns="0" bIns="0" rtlCol="0">
                <a:spAutoFit/>
              </a:bodyPr>
              <a:lstStyle/>
              <a:p>
                <a:pPr marL="0" marR="0" lvl="0" indent="0" algn="l" defTabSz="727433" rtl="0" eaLnBrk="1" fontAlgn="auto" latinLnBrk="0" hangingPunct="1">
                  <a:lnSpc>
                    <a:spcPct val="110000"/>
                  </a:lnSpc>
                  <a:spcBef>
                    <a:spcPts val="477"/>
                  </a:spcBef>
                  <a:spcAft>
                    <a:spcPts val="477"/>
                  </a:spcAft>
                  <a:buClr>
                    <a:srgbClr val="5BC5F1"/>
                  </a:buClr>
                  <a:buSzTx/>
                  <a:buFontTx/>
                  <a:buNone/>
                  <a:tabLst/>
                  <a:defRPr/>
                </a:pPr>
                <a:r>
                  <a:rPr kumimoji="0" lang="en-GB" sz="3200" b="1" i="0" u="none" strike="noStrike" kern="1200" cap="none" spc="0" normalizeH="0" baseline="0" noProof="0" dirty="0">
                    <a:ln>
                      <a:noFill/>
                    </a:ln>
                    <a:solidFill>
                      <a:srgbClr val="002060"/>
                    </a:solidFill>
                    <a:effectLst/>
                    <a:uLnTx/>
                    <a:uFillTx/>
                    <a:latin typeface="Arial"/>
                    <a:ea typeface="+mn-ea"/>
                    <a:cs typeface="+mn-cs"/>
                  </a:rPr>
                  <a:t>68%</a:t>
                </a:r>
              </a:p>
            </p:txBody>
          </p:sp>
          <p:sp>
            <p:nvSpPr>
              <p:cNvPr id="55" name="TextBox 54">
                <a:extLst>
                  <a:ext uri="{FF2B5EF4-FFF2-40B4-BE49-F238E27FC236}">
                    <a16:creationId xmlns:a16="http://schemas.microsoft.com/office/drawing/2014/main" id="{2BFBF8B8-8C4D-051A-48FE-BFEB3D63E386}"/>
                  </a:ext>
                </a:extLst>
              </p:cNvPr>
              <p:cNvSpPr txBox="1"/>
              <p:nvPr/>
            </p:nvSpPr>
            <p:spPr>
              <a:xfrm>
                <a:off x="4399291" y="2093654"/>
                <a:ext cx="3101346" cy="390556"/>
              </a:xfrm>
              <a:prstGeom prst="rect">
                <a:avLst/>
              </a:prstGeom>
              <a:no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Arial"/>
                    <a:ea typeface="+mn-ea"/>
                    <a:cs typeface="+mn-cs"/>
                  </a:rPr>
                  <a:t>had a good overall experience of contacting their GP practice </a:t>
                </a:r>
              </a:p>
            </p:txBody>
          </p:sp>
          <p:sp>
            <p:nvSpPr>
              <p:cNvPr id="56" name="D_e48570c5c689f891">
                <a:extLst>
                  <a:ext uri="{FF2B5EF4-FFF2-40B4-BE49-F238E27FC236}">
                    <a16:creationId xmlns:a16="http://schemas.microsoft.com/office/drawing/2014/main" id="{588A0D29-4F98-B827-72D8-057D1EA20F2F}"/>
                  </a:ext>
                </a:extLst>
              </p:cNvPr>
              <p:cNvSpPr txBox="1"/>
              <p:nvPr/>
            </p:nvSpPr>
            <p:spPr>
              <a:xfrm>
                <a:off x="4390068" y="2829639"/>
                <a:ext cx="3101346" cy="187424"/>
              </a:xfrm>
              <a:prstGeom prst="rect">
                <a:avLst/>
              </a:prstGeom>
              <a:no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2060"/>
                    </a:solidFill>
                    <a:effectLst/>
                    <a:uLnTx/>
                    <a:uFillTx/>
                    <a:latin typeface="Arial"/>
                    <a:ea typeface="+mn-ea"/>
                    <a:cs typeface="+mn-cs"/>
                  </a:rPr>
                  <a:t>Q16 National result: 70%</a:t>
                </a:r>
              </a:p>
            </p:txBody>
          </p:sp>
        </p:grpSp>
      </p:grpSp>
      <p:grpSp>
        <p:nvGrpSpPr>
          <p:cNvPr id="65" name="Group 64">
            <a:extLst>
              <a:ext uri="{FF2B5EF4-FFF2-40B4-BE49-F238E27FC236}">
                <a16:creationId xmlns:a16="http://schemas.microsoft.com/office/drawing/2014/main" id="{D8F3BD30-9DAF-9F75-3DDB-438F44A8CD68}"/>
              </a:ext>
            </a:extLst>
          </p:cNvPr>
          <p:cNvGrpSpPr/>
          <p:nvPr/>
        </p:nvGrpSpPr>
        <p:grpSpPr>
          <a:xfrm>
            <a:off x="3263760" y="3689610"/>
            <a:ext cx="712927" cy="644749"/>
            <a:chOff x="7004114" y="1113290"/>
            <a:chExt cx="712927" cy="644749"/>
          </a:xfrm>
        </p:grpSpPr>
        <p:sp>
          <p:nvSpPr>
            <p:cNvPr id="66" name="Oval 65">
              <a:extLst>
                <a:ext uri="{FF2B5EF4-FFF2-40B4-BE49-F238E27FC236}">
                  <a16:creationId xmlns:a16="http://schemas.microsoft.com/office/drawing/2014/main" id="{33470BAD-6EF5-0396-ECAF-2018331B2D33}"/>
                </a:ext>
              </a:extLst>
            </p:cNvPr>
            <p:cNvSpPr/>
            <p:nvPr/>
          </p:nvSpPr>
          <p:spPr>
            <a:xfrm>
              <a:off x="7004114" y="1113290"/>
              <a:ext cx="712927" cy="644749"/>
            </a:xfrm>
            <a:prstGeom prst="ellipse">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lnSpc>
                  <a:spcPct val="110000"/>
                </a:lnSpc>
              </a:pPr>
              <a:endParaRPr lang="en-GB" sz="2400" dirty="0" err="1">
                <a:solidFill>
                  <a:schemeClr val="tx1"/>
                </a:solidFill>
              </a:endParaRPr>
            </a:p>
          </p:txBody>
        </p:sp>
        <p:sp>
          <p:nvSpPr>
            <p:cNvPr id="68" name="Line 50">
              <a:extLst>
                <a:ext uri="{FF2B5EF4-FFF2-40B4-BE49-F238E27FC236}">
                  <a16:creationId xmlns:a16="http://schemas.microsoft.com/office/drawing/2014/main" id="{8350406F-AAE3-9F21-BEA6-0028E3689390}"/>
                </a:ext>
              </a:extLst>
            </p:cNvPr>
            <p:cNvSpPr>
              <a:spLocks noChangeShapeType="1"/>
            </p:cNvSpPr>
            <p:nvPr/>
          </p:nvSpPr>
          <p:spPr bwMode="auto">
            <a:xfrm>
              <a:off x="7498328" y="1509040"/>
              <a:ext cx="0" cy="0"/>
            </a:xfrm>
            <a:prstGeom prst="line">
              <a:avLst/>
            </a:prstGeom>
            <a:grpFill/>
            <a:ln w="19050" cap="rnd">
              <a:solidFill>
                <a:srgbClr val="002060"/>
              </a:solidFill>
              <a:prstDash val="solid"/>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79" name="Oval 78">
            <a:extLst>
              <a:ext uri="{FF2B5EF4-FFF2-40B4-BE49-F238E27FC236}">
                <a16:creationId xmlns:a16="http://schemas.microsoft.com/office/drawing/2014/main" id="{14C4920B-C7E5-B89E-2A4B-63178B1393A7}"/>
              </a:ext>
            </a:extLst>
          </p:cNvPr>
          <p:cNvSpPr/>
          <p:nvPr/>
        </p:nvSpPr>
        <p:spPr>
          <a:xfrm>
            <a:off x="10910573" y="3674413"/>
            <a:ext cx="708060" cy="659947"/>
          </a:xfrm>
          <a:prstGeom prst="ellipse">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lnSpc>
                <a:spcPct val="110000"/>
              </a:lnSpc>
            </a:pPr>
            <a:endParaRPr lang="en-GB" sz="2400" dirty="0" err="1">
              <a:solidFill>
                <a:schemeClr val="tx1"/>
              </a:solidFill>
            </a:endParaRPr>
          </a:p>
        </p:txBody>
      </p:sp>
      <p:grpSp>
        <p:nvGrpSpPr>
          <p:cNvPr id="91" name="Group 90">
            <a:extLst>
              <a:ext uri="{FF2B5EF4-FFF2-40B4-BE49-F238E27FC236}">
                <a16:creationId xmlns:a16="http://schemas.microsoft.com/office/drawing/2014/main" id="{6C052838-D67A-1FB7-6300-44C88E184938}"/>
              </a:ext>
            </a:extLst>
          </p:cNvPr>
          <p:cNvGrpSpPr/>
          <p:nvPr/>
        </p:nvGrpSpPr>
        <p:grpSpPr>
          <a:xfrm>
            <a:off x="6969918" y="3674412"/>
            <a:ext cx="708060" cy="659947"/>
            <a:chOff x="7004115" y="1113290"/>
            <a:chExt cx="708060" cy="659947"/>
          </a:xfrm>
        </p:grpSpPr>
        <p:sp>
          <p:nvSpPr>
            <p:cNvPr id="92" name="Oval 91">
              <a:extLst>
                <a:ext uri="{FF2B5EF4-FFF2-40B4-BE49-F238E27FC236}">
                  <a16:creationId xmlns:a16="http://schemas.microsoft.com/office/drawing/2014/main" id="{076CE8CA-9BC3-7347-6AA1-FAD3BFE7F4BC}"/>
                </a:ext>
              </a:extLst>
            </p:cNvPr>
            <p:cNvSpPr/>
            <p:nvPr/>
          </p:nvSpPr>
          <p:spPr>
            <a:xfrm>
              <a:off x="7004115" y="1113290"/>
              <a:ext cx="708060" cy="659947"/>
            </a:xfrm>
            <a:prstGeom prst="ellipse">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lnSpc>
                  <a:spcPct val="110000"/>
                </a:lnSpc>
              </a:pPr>
              <a:endParaRPr lang="en-GB" sz="2400" dirty="0" err="1">
                <a:solidFill>
                  <a:schemeClr val="tx1"/>
                </a:solidFill>
              </a:endParaRPr>
            </a:p>
          </p:txBody>
        </p:sp>
        <p:sp>
          <p:nvSpPr>
            <p:cNvPr id="94" name="Line 50">
              <a:extLst>
                <a:ext uri="{FF2B5EF4-FFF2-40B4-BE49-F238E27FC236}">
                  <a16:creationId xmlns:a16="http://schemas.microsoft.com/office/drawing/2014/main" id="{C8BA56F3-64D1-3BD5-92EA-753CACFCB5A9}"/>
                </a:ext>
              </a:extLst>
            </p:cNvPr>
            <p:cNvSpPr>
              <a:spLocks noChangeShapeType="1"/>
            </p:cNvSpPr>
            <p:nvPr/>
          </p:nvSpPr>
          <p:spPr bwMode="auto">
            <a:xfrm>
              <a:off x="7498366" y="1509040"/>
              <a:ext cx="0" cy="0"/>
            </a:xfrm>
            <a:prstGeom prst="line">
              <a:avLst/>
            </a:prstGeom>
            <a:grpFill/>
            <a:ln w="19050" cap="rnd">
              <a:solidFill>
                <a:srgbClr val="002060"/>
              </a:solidFill>
              <a:prstDash val="solid"/>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105" name="Oval 104">
            <a:extLst>
              <a:ext uri="{FF2B5EF4-FFF2-40B4-BE49-F238E27FC236}">
                <a16:creationId xmlns:a16="http://schemas.microsoft.com/office/drawing/2014/main" id="{92979F9F-3217-0900-4CBE-BEF69AAB785C}"/>
              </a:ext>
            </a:extLst>
          </p:cNvPr>
          <p:cNvSpPr/>
          <p:nvPr/>
        </p:nvSpPr>
        <p:spPr>
          <a:xfrm>
            <a:off x="10910573" y="1166368"/>
            <a:ext cx="708060" cy="659947"/>
          </a:xfrm>
          <a:prstGeom prst="ellipse">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lnSpc>
                <a:spcPct val="110000"/>
              </a:lnSpc>
            </a:pPr>
            <a:endParaRPr lang="en-GB" sz="2400" dirty="0" err="1">
              <a:solidFill>
                <a:schemeClr val="tx1"/>
              </a:solidFill>
            </a:endParaRPr>
          </a:p>
        </p:txBody>
      </p:sp>
      <p:pic>
        <p:nvPicPr>
          <p:cNvPr id="77" name="Picture 76">
            <a:extLst>
              <a:ext uri="{FF2B5EF4-FFF2-40B4-BE49-F238E27FC236}">
                <a16:creationId xmlns:a16="http://schemas.microsoft.com/office/drawing/2014/main" id="{839DED7A-906A-6556-F06D-9F06C77A133C}"/>
              </a:ext>
            </a:extLst>
          </p:cNvPr>
          <p:cNvPicPr>
            <a:picLocks noChangeAspect="1"/>
          </p:cNvPicPr>
          <p:nvPr/>
        </p:nvPicPr>
        <p:blipFill>
          <a:blip r:embed="rId9"/>
          <a:stretch>
            <a:fillRect/>
          </a:stretch>
        </p:blipFill>
        <p:spPr>
          <a:xfrm>
            <a:off x="7098726" y="3789769"/>
            <a:ext cx="416497" cy="416497"/>
          </a:xfrm>
          <a:prstGeom prst="rect">
            <a:avLst/>
          </a:prstGeom>
          <a:ln>
            <a:noFill/>
          </a:ln>
        </p:spPr>
      </p:pic>
      <p:pic>
        <p:nvPicPr>
          <p:cNvPr id="84" name="Picture 83">
            <a:extLst>
              <a:ext uri="{FF2B5EF4-FFF2-40B4-BE49-F238E27FC236}">
                <a16:creationId xmlns:a16="http://schemas.microsoft.com/office/drawing/2014/main" id="{3B41A6C3-1EE7-C3AC-E940-1F62F3EF18E4}"/>
              </a:ext>
            </a:extLst>
          </p:cNvPr>
          <p:cNvPicPr>
            <a:picLocks noChangeAspect="1"/>
          </p:cNvPicPr>
          <p:nvPr/>
        </p:nvPicPr>
        <p:blipFill>
          <a:blip r:embed="rId10"/>
          <a:stretch>
            <a:fillRect/>
          </a:stretch>
        </p:blipFill>
        <p:spPr>
          <a:xfrm>
            <a:off x="3355104" y="3733965"/>
            <a:ext cx="526784" cy="526784"/>
          </a:xfrm>
          <a:prstGeom prst="rect">
            <a:avLst/>
          </a:prstGeom>
          <a:ln>
            <a:noFill/>
          </a:ln>
        </p:spPr>
      </p:pic>
      <p:pic>
        <p:nvPicPr>
          <p:cNvPr id="86" name="Picture 85">
            <a:extLst>
              <a:ext uri="{FF2B5EF4-FFF2-40B4-BE49-F238E27FC236}">
                <a16:creationId xmlns:a16="http://schemas.microsoft.com/office/drawing/2014/main" id="{71BE8876-9CB5-C22A-13EE-4FDBC5F0383A}"/>
              </a:ext>
            </a:extLst>
          </p:cNvPr>
          <p:cNvPicPr>
            <a:picLocks noChangeAspect="1"/>
          </p:cNvPicPr>
          <p:nvPr/>
        </p:nvPicPr>
        <p:blipFill>
          <a:blip r:embed="rId11"/>
          <a:stretch>
            <a:fillRect/>
          </a:stretch>
        </p:blipFill>
        <p:spPr>
          <a:xfrm>
            <a:off x="11029541" y="3741482"/>
            <a:ext cx="480655" cy="480655"/>
          </a:xfrm>
          <a:prstGeom prst="rect">
            <a:avLst/>
          </a:prstGeom>
        </p:spPr>
      </p:pic>
      <p:pic>
        <p:nvPicPr>
          <p:cNvPr id="88" name="Picture 87">
            <a:extLst>
              <a:ext uri="{FF2B5EF4-FFF2-40B4-BE49-F238E27FC236}">
                <a16:creationId xmlns:a16="http://schemas.microsoft.com/office/drawing/2014/main" id="{D5D807FF-B885-7516-00FE-E033720484FE}"/>
              </a:ext>
            </a:extLst>
          </p:cNvPr>
          <p:cNvPicPr>
            <a:picLocks noChangeAspect="1"/>
          </p:cNvPicPr>
          <p:nvPr/>
        </p:nvPicPr>
        <p:blipFill>
          <a:blip r:embed="rId12"/>
          <a:stretch>
            <a:fillRect/>
          </a:stretch>
        </p:blipFill>
        <p:spPr>
          <a:xfrm>
            <a:off x="10981572" y="1359026"/>
            <a:ext cx="294561" cy="294561"/>
          </a:xfrm>
          <a:prstGeom prst="rect">
            <a:avLst/>
          </a:prstGeom>
        </p:spPr>
      </p:pic>
      <p:pic>
        <p:nvPicPr>
          <p:cNvPr id="90" name="Picture 89">
            <a:extLst>
              <a:ext uri="{FF2B5EF4-FFF2-40B4-BE49-F238E27FC236}">
                <a16:creationId xmlns:a16="http://schemas.microsoft.com/office/drawing/2014/main" id="{7484D562-3DC5-8F58-A095-AB8F7B712109}"/>
              </a:ext>
            </a:extLst>
          </p:cNvPr>
          <p:cNvPicPr>
            <a:picLocks noChangeAspect="1"/>
          </p:cNvPicPr>
          <p:nvPr/>
        </p:nvPicPr>
        <p:blipFill>
          <a:blip r:embed="rId13"/>
          <a:stretch>
            <a:fillRect/>
          </a:stretch>
        </p:blipFill>
        <p:spPr>
          <a:xfrm>
            <a:off x="11241653" y="1356967"/>
            <a:ext cx="260680" cy="260680"/>
          </a:xfrm>
          <a:prstGeom prst="rect">
            <a:avLst/>
          </a:prstGeom>
        </p:spPr>
      </p:pic>
      <p:grpSp>
        <p:nvGrpSpPr>
          <p:cNvPr id="64" name="Group 63">
            <a:extLst>
              <a:ext uri="{FF2B5EF4-FFF2-40B4-BE49-F238E27FC236}">
                <a16:creationId xmlns:a16="http://schemas.microsoft.com/office/drawing/2014/main" id="{EA92B9D6-302B-3857-36EF-AC2626CEC55A}"/>
              </a:ext>
            </a:extLst>
          </p:cNvPr>
          <p:cNvGrpSpPr/>
          <p:nvPr/>
        </p:nvGrpSpPr>
        <p:grpSpPr>
          <a:xfrm>
            <a:off x="7001975" y="1166369"/>
            <a:ext cx="708060" cy="659947"/>
            <a:chOff x="7004115" y="1113290"/>
            <a:chExt cx="708060" cy="659947"/>
          </a:xfrm>
        </p:grpSpPr>
        <p:sp>
          <p:nvSpPr>
            <p:cNvPr id="63" name="Oval 62">
              <a:extLst>
                <a:ext uri="{FF2B5EF4-FFF2-40B4-BE49-F238E27FC236}">
                  <a16:creationId xmlns:a16="http://schemas.microsoft.com/office/drawing/2014/main" id="{C3B2968A-275A-FDDE-E85C-6FB03FC2FB59}"/>
                </a:ext>
              </a:extLst>
            </p:cNvPr>
            <p:cNvSpPr/>
            <p:nvPr/>
          </p:nvSpPr>
          <p:spPr>
            <a:xfrm>
              <a:off x="7004115" y="1113290"/>
              <a:ext cx="708060" cy="659947"/>
            </a:xfrm>
            <a:prstGeom prst="ellipse">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lnSpc>
                  <a:spcPct val="110000"/>
                </a:lnSpc>
              </a:pPr>
              <a:endParaRPr lang="en-GB" sz="2400" dirty="0" err="1">
                <a:solidFill>
                  <a:schemeClr val="tx1"/>
                </a:solidFill>
              </a:endParaRPr>
            </a:p>
          </p:txBody>
        </p:sp>
        <p:sp>
          <p:nvSpPr>
            <p:cNvPr id="24" name="Line 50">
              <a:extLst>
                <a:ext uri="{FF2B5EF4-FFF2-40B4-BE49-F238E27FC236}">
                  <a16:creationId xmlns:a16="http://schemas.microsoft.com/office/drawing/2014/main" id="{711F381E-D190-1F64-36D7-3872B3351885}"/>
                </a:ext>
              </a:extLst>
            </p:cNvPr>
            <p:cNvSpPr>
              <a:spLocks noChangeShapeType="1"/>
            </p:cNvSpPr>
            <p:nvPr/>
          </p:nvSpPr>
          <p:spPr bwMode="auto">
            <a:xfrm>
              <a:off x="7498366" y="1509040"/>
              <a:ext cx="0" cy="0"/>
            </a:xfrm>
            <a:prstGeom prst="line">
              <a:avLst/>
            </a:prstGeom>
            <a:grpFill/>
            <a:ln w="19050" cap="rnd">
              <a:solidFill>
                <a:srgbClr val="002060"/>
              </a:solidFill>
              <a:prstDash val="solid"/>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Arial"/>
                <a:ea typeface="+mn-ea"/>
                <a:cs typeface="+mn-cs"/>
              </a:endParaRPr>
            </a:p>
          </p:txBody>
        </p:sp>
      </p:grpSp>
      <p:pic>
        <p:nvPicPr>
          <p:cNvPr id="95" name="Picture 94">
            <a:extLst>
              <a:ext uri="{FF2B5EF4-FFF2-40B4-BE49-F238E27FC236}">
                <a16:creationId xmlns:a16="http://schemas.microsoft.com/office/drawing/2014/main" id="{7DAF79EC-12FE-5352-21D1-16602D2276AD}"/>
              </a:ext>
            </a:extLst>
          </p:cNvPr>
          <p:cNvPicPr>
            <a:picLocks noChangeAspect="1"/>
          </p:cNvPicPr>
          <p:nvPr/>
        </p:nvPicPr>
        <p:blipFill>
          <a:blip r:embed="rId14"/>
          <a:stretch>
            <a:fillRect/>
          </a:stretch>
        </p:blipFill>
        <p:spPr>
          <a:xfrm>
            <a:off x="7098726" y="1236772"/>
            <a:ext cx="495590" cy="495590"/>
          </a:xfrm>
          <a:prstGeom prst="rect">
            <a:avLst/>
          </a:prstGeom>
        </p:spPr>
      </p:pic>
      <p:sp>
        <p:nvSpPr>
          <p:cNvPr id="35" name="D_93f94dad8fe95931">
            <a:extLst>
              <a:ext uri="{FF2B5EF4-FFF2-40B4-BE49-F238E27FC236}">
                <a16:creationId xmlns:a16="http://schemas.microsoft.com/office/drawing/2014/main" id="{9A7AE6D1-41CD-DE6F-A269-915ACFDFFE9F}"/>
              </a:ext>
            </a:extLst>
          </p:cNvPr>
          <p:cNvSpPr txBox="1"/>
          <p:nvPr/>
        </p:nvSpPr>
        <p:spPr>
          <a:xfrm>
            <a:off x="8315576" y="5534024"/>
            <a:ext cx="3133725" cy="123111"/>
          </a:xfrm>
          <a:prstGeom prst="rect">
            <a:avLst/>
          </a:prstGeom>
          <a:noFill/>
        </p:spPr>
        <p:txBody>
          <a:bodyPr wrap="square" lIns="0" tIns="0" rIns="0" bIns="0" rtlCol="0">
            <a:spAutoFit/>
          </a:bodyPr>
          <a:lstStyle/>
          <a:p>
            <a:pPr marL="0" indent="0">
              <a:buNone/>
            </a:pPr>
            <a:r>
              <a:rPr lang="fr-FR" sz="800">
                <a:solidFill>
                  <a:schemeClr val="bg1"/>
                </a:solidFill>
                <a:latin typeface="Arial" panose="020B0604020202020204" pitchFamily="34" charset="0"/>
              </a:rPr>
              <a:t>Base: ICS 7,128; National 368,026</a:t>
            </a:r>
            <a:endParaRPr lang="en-GB" sz="800" dirty="0">
              <a:solidFill>
                <a:schemeClr val="bg1"/>
              </a:solidFill>
              <a:latin typeface="Arial" panose="020B0604020202020204" pitchFamily="34" charset="0"/>
            </a:endParaRPr>
          </a:p>
        </p:txBody>
      </p:sp>
      <p:sp>
        <p:nvSpPr>
          <p:cNvPr id="67" name="D_e05302a26626ec11">
            <a:extLst>
              <a:ext uri="{FF2B5EF4-FFF2-40B4-BE49-F238E27FC236}">
                <a16:creationId xmlns:a16="http://schemas.microsoft.com/office/drawing/2014/main" id="{EB2FA2A4-8CC4-4A89-CE57-8425890306C2}"/>
              </a:ext>
            </a:extLst>
          </p:cNvPr>
          <p:cNvSpPr txBox="1"/>
          <p:nvPr/>
        </p:nvSpPr>
        <p:spPr>
          <a:xfrm>
            <a:off x="4532151" y="5534024"/>
            <a:ext cx="3133725" cy="123111"/>
          </a:xfrm>
          <a:prstGeom prst="rect">
            <a:avLst/>
          </a:prstGeom>
          <a:noFill/>
        </p:spPr>
        <p:txBody>
          <a:bodyPr wrap="square" lIns="0" tIns="0" rIns="0" bIns="0" rtlCol="0">
            <a:spAutoFit/>
          </a:bodyPr>
          <a:lstStyle/>
          <a:p>
            <a:pPr marL="0" indent="0">
              <a:buNone/>
            </a:pPr>
            <a:r>
              <a:rPr lang="fr-FR" sz="800">
                <a:solidFill>
                  <a:srgbClr val="002060"/>
                </a:solidFill>
                <a:latin typeface="Arial" panose="020B0604020202020204" pitchFamily="34" charset="0"/>
              </a:rPr>
              <a:t>Base: ICS 11,582; National 631,337</a:t>
            </a:r>
            <a:endParaRPr lang="en-GB" sz="800" dirty="0">
              <a:solidFill>
                <a:srgbClr val="002060"/>
              </a:solidFill>
              <a:latin typeface="Arial" panose="020B0604020202020204" pitchFamily="34" charset="0"/>
            </a:endParaRPr>
          </a:p>
        </p:txBody>
      </p:sp>
      <p:sp>
        <p:nvSpPr>
          <p:cNvPr id="31" name="D_23d41dd03d0d93b8">
            <a:extLst>
              <a:ext uri="{FF2B5EF4-FFF2-40B4-BE49-F238E27FC236}">
                <a16:creationId xmlns:a16="http://schemas.microsoft.com/office/drawing/2014/main" id="{C532D826-B801-9DC4-AEF8-178C9AB5B4D5}"/>
              </a:ext>
            </a:extLst>
          </p:cNvPr>
          <p:cNvSpPr txBox="1"/>
          <p:nvPr/>
        </p:nvSpPr>
        <p:spPr>
          <a:xfrm>
            <a:off x="579928" y="5534024"/>
            <a:ext cx="3133725" cy="123111"/>
          </a:xfrm>
          <a:prstGeom prst="rect">
            <a:avLst/>
          </a:prstGeom>
          <a:noFill/>
        </p:spPr>
        <p:txBody>
          <a:bodyPr wrap="square" lIns="0" tIns="0" rIns="0" bIns="0" rtlCol="0">
            <a:spAutoFit/>
          </a:bodyPr>
          <a:lstStyle/>
          <a:p>
            <a:pPr marL="0" indent="0">
              <a:buNone/>
            </a:pPr>
            <a:r>
              <a:rPr lang="fr-FR" sz="800">
                <a:solidFill>
                  <a:schemeClr val="bg1"/>
                </a:solidFill>
                <a:latin typeface="Arial" panose="020B0604020202020204" pitchFamily="34" charset="0"/>
              </a:rPr>
              <a:t>Base: ICS 3,397; National 193,580</a:t>
            </a:r>
            <a:endParaRPr lang="en-GB" sz="800" dirty="0">
              <a:solidFill>
                <a:schemeClr val="bg1"/>
              </a:solidFill>
              <a:latin typeface="Arial" panose="020B0604020202020204" pitchFamily="34" charset="0"/>
            </a:endParaRPr>
          </a:p>
        </p:txBody>
      </p:sp>
      <p:sp>
        <p:nvSpPr>
          <p:cNvPr id="27" name="D_9f2f299fe93e2a4d">
            <a:extLst>
              <a:ext uri="{FF2B5EF4-FFF2-40B4-BE49-F238E27FC236}">
                <a16:creationId xmlns:a16="http://schemas.microsoft.com/office/drawing/2014/main" id="{19D82E57-A6CE-2BAF-C25B-E9C62902BB67}"/>
              </a:ext>
            </a:extLst>
          </p:cNvPr>
          <p:cNvSpPr txBox="1"/>
          <p:nvPr/>
        </p:nvSpPr>
        <p:spPr>
          <a:xfrm>
            <a:off x="8315577" y="3041269"/>
            <a:ext cx="3133725" cy="123111"/>
          </a:xfrm>
          <a:prstGeom prst="rect">
            <a:avLst/>
          </a:prstGeom>
          <a:noFill/>
        </p:spPr>
        <p:txBody>
          <a:bodyPr wrap="square" lIns="0" tIns="0" rIns="0" bIns="0" rtlCol="0">
            <a:spAutoFit/>
          </a:bodyPr>
          <a:lstStyle/>
          <a:p>
            <a:pPr marL="0" indent="0">
              <a:buNone/>
            </a:pPr>
            <a:r>
              <a:rPr lang="fr-FR" sz="800">
                <a:solidFill>
                  <a:srgbClr val="002060"/>
                </a:solidFill>
                <a:latin typeface="Arial" panose="020B0604020202020204" pitchFamily="34" charset="0"/>
              </a:rPr>
              <a:t>Base: ICS 12,412; National 686,100</a:t>
            </a:r>
            <a:endParaRPr lang="en-GB" sz="800" dirty="0">
              <a:solidFill>
                <a:srgbClr val="002060"/>
              </a:solidFill>
              <a:latin typeface="Arial" panose="020B0604020202020204" pitchFamily="34" charset="0"/>
            </a:endParaRPr>
          </a:p>
        </p:txBody>
      </p:sp>
      <p:sp>
        <p:nvSpPr>
          <p:cNvPr id="19" name="D_b6d5ec069855eea0">
            <a:extLst>
              <a:ext uri="{FF2B5EF4-FFF2-40B4-BE49-F238E27FC236}">
                <a16:creationId xmlns:a16="http://schemas.microsoft.com/office/drawing/2014/main" id="{D03236DF-1B8E-A662-BFCF-EE9A8A9A70B2}"/>
              </a:ext>
            </a:extLst>
          </p:cNvPr>
          <p:cNvSpPr txBox="1"/>
          <p:nvPr/>
        </p:nvSpPr>
        <p:spPr>
          <a:xfrm>
            <a:off x="4572691" y="3028949"/>
            <a:ext cx="3133725" cy="123111"/>
          </a:xfrm>
          <a:prstGeom prst="rect">
            <a:avLst/>
          </a:prstGeom>
          <a:noFill/>
        </p:spPr>
        <p:txBody>
          <a:bodyPr wrap="square" lIns="0" tIns="0" rIns="0" bIns="0" rtlCol="0">
            <a:spAutoFit/>
          </a:bodyPr>
          <a:lstStyle/>
          <a:p>
            <a:pPr marL="0" indent="0">
              <a:buNone/>
            </a:pPr>
            <a:r>
              <a:rPr lang="fr-FR" sz="800">
                <a:solidFill>
                  <a:schemeClr val="bg1"/>
                </a:solidFill>
                <a:latin typeface="Arial" panose="020B0604020202020204" pitchFamily="34" charset="0"/>
              </a:rPr>
              <a:t>Base: ICS 12,634; National 699,562</a:t>
            </a:r>
            <a:endParaRPr lang="en-GB" sz="800" dirty="0">
              <a:solidFill>
                <a:schemeClr val="bg1"/>
              </a:solidFill>
              <a:latin typeface="Arial" panose="020B0604020202020204" pitchFamily="34" charset="0"/>
            </a:endParaRPr>
          </a:p>
        </p:txBody>
      </p:sp>
    </p:spTree>
    <p:extLst>
      <p:ext uri="{BB962C8B-B14F-4D97-AF65-F5344CB8AC3E}">
        <p14:creationId xmlns:p14="http://schemas.microsoft.com/office/powerpoint/2010/main" val="680994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c="http://schemas.openxmlformats.org/drawingml/2006/chart" xmlns:a14="http://schemas.microsoft.com/office/drawing/2010/main" xmlns:asvg="http://schemas.microsoft.com/office/drawing/2016/SVG/main"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922BF-4245-FB3F-8210-7E8ADD40B69A}"/>
            </a:ext>
          </a:extLst>
        </p:cNvPr>
        <p:cNvGrpSpPr/>
        <p:nvPr/>
      </p:nvGrpSpPr>
      <p:grpSpPr>
        <a:xfrm>
          <a:off x="0" y="0"/>
          <a:ext cx="0" cy="0"/>
          <a:chOff x="0" y="0"/>
          <a:chExt cx="0" cy="0"/>
        </a:xfrm>
      </p:grpSpPr>
      <p:sp>
        <p:nvSpPr>
          <p:cNvPr id="16" name="Slide Number Placeholder 15">
            <a:extLst>
              <a:ext uri="{FF2B5EF4-FFF2-40B4-BE49-F238E27FC236}">
                <a16:creationId xmlns:a16="http://schemas.microsoft.com/office/drawing/2014/main" id="{D362D215-7FAA-940B-EC54-D40019F3E801}"/>
              </a:ext>
            </a:extLst>
          </p:cNvPr>
          <p:cNvSpPr>
            <a:spLocks noGrp="1"/>
          </p:cNvSpPr>
          <p:nvPr>
            <p:ph type="sldNum" sz="quarter" idx="19"/>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61AABEC-672F-4B68-B914-690DA978312C}" type="slidenum">
              <a:rPr kumimoji="0" lang="en-GB" sz="900" b="1" i="0" u="none" strike="noStrike" kern="1200" cap="none" spc="0" normalizeH="0" baseline="0" noProof="0" smtClean="0">
                <a:ln>
                  <a:noFill/>
                </a:ln>
                <a:solidFill>
                  <a:prstClr val="black"/>
                </a:solidFill>
                <a:effectLst/>
                <a:uLnTx/>
                <a:uFillTx/>
                <a:latin typeface="Arial Blac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r>
              <a:rPr kumimoji="0" lang="en-GB" sz="900" b="1" i="0" u="none" strike="noStrike" kern="1200" cap="none" spc="0" normalizeH="0" baseline="0" noProof="0" dirty="0">
                <a:ln>
                  <a:noFill/>
                </a:ln>
                <a:solidFill>
                  <a:prstClr val="black"/>
                </a:solidFill>
                <a:effectLst/>
                <a:uLnTx/>
                <a:uFillTx/>
                <a:latin typeface="Arial Black"/>
                <a:ea typeface="+mn-ea"/>
                <a:cs typeface="+mn-cs"/>
              </a:rPr>
              <a:t> </a:t>
            </a:r>
          </a:p>
        </p:txBody>
      </p:sp>
      <p:sp>
        <p:nvSpPr>
          <p:cNvPr id="9" name="TextBox 8">
            <a:extLst>
              <a:ext uri="{FF2B5EF4-FFF2-40B4-BE49-F238E27FC236}">
                <a16:creationId xmlns:a16="http://schemas.microsoft.com/office/drawing/2014/main" id="{4C105F9E-462A-AD90-89D9-F45BD398FFCC}"/>
              </a:ext>
            </a:extLst>
          </p:cNvPr>
          <p:cNvSpPr txBox="1"/>
          <p:nvPr/>
        </p:nvSpPr>
        <p:spPr>
          <a:xfrm>
            <a:off x="350633" y="494337"/>
            <a:ext cx="11577842" cy="3385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a:ea typeface="+mn-ea"/>
                <a:cs typeface="+mn-cs"/>
              </a:rPr>
              <a:t>DERBY AND DERBYSHIRE INTEGRATED CARE SYSTEM</a:t>
            </a:r>
          </a:p>
        </p:txBody>
      </p:sp>
      <p:sp>
        <p:nvSpPr>
          <p:cNvPr id="11" name="Title 4">
            <a:extLst>
              <a:ext uri="{FF2B5EF4-FFF2-40B4-BE49-F238E27FC236}">
                <a16:creationId xmlns:a16="http://schemas.microsoft.com/office/drawing/2014/main" id="{D2652118-1722-2679-DF90-EB4D222CF9DD}"/>
              </a:ext>
            </a:extLst>
          </p:cNvPr>
          <p:cNvSpPr txBox="1">
            <a:spLocks/>
          </p:cNvSpPr>
          <p:nvPr/>
        </p:nvSpPr>
        <p:spPr>
          <a:xfrm>
            <a:off x="450000" y="92547"/>
            <a:ext cx="9341700" cy="555912"/>
          </a:xfrm>
          <a:prstGeom prst="rect">
            <a:avLst/>
          </a:prstGeom>
        </p:spPr>
        <p:txBody>
          <a:bodyPr vert="horz" wrap="square" lIns="0" tIns="0" rIns="0" bIns="0" rtlCol="0" anchor="t">
            <a:noAutofit/>
          </a:bodyPr>
          <a:lstStyle>
            <a:lvl1pPr algn="l" defTabSz="914400" rtl="0" eaLnBrk="1" latinLnBrk="0" hangingPunct="1">
              <a:lnSpc>
                <a:spcPct val="90000"/>
              </a:lnSpc>
              <a:spcBef>
                <a:spcPct val="0"/>
              </a:spcBef>
              <a:buNone/>
              <a:defRPr sz="4000" b="1" kern="1200" cap="none" spc="0" baseline="0">
                <a:solidFill>
                  <a:schemeClr val="tx1"/>
                </a:solidFill>
                <a:latin typeface="+mn-lt"/>
                <a:ea typeface="+mj-ea"/>
                <a:cs typeface="+mj-cs"/>
              </a:defRPr>
            </a:lvl1pPr>
          </a:lstStyle>
          <a:p>
            <a:pPr marL="0" marR="0" lvl="0" indent="0" algn="l" defTabSz="914400" rtl="0" eaLnBrk="1" fontAlgn="auto" latinLnBrk="0" hangingPunct="1">
              <a:lnSpc>
                <a:spcPct val="118000"/>
              </a:lnSpc>
              <a:spcBef>
                <a:spcPts val="600"/>
              </a:spcBef>
              <a:spcAft>
                <a:spcPts val="0"/>
              </a:spcAft>
              <a:buClrTx/>
              <a:buSzTx/>
              <a:buFontTx/>
              <a:buNone/>
              <a:tabLst/>
              <a:defRPr/>
            </a:pPr>
            <a:r>
              <a:rPr kumimoji="0" lang="en-GB" sz="2500" b="1" i="0" u="none" strike="noStrike" kern="1200" cap="none" spc="0" normalizeH="0" baseline="0" noProof="0" dirty="0">
                <a:ln>
                  <a:noFill/>
                </a:ln>
                <a:solidFill>
                  <a:prstClr val="black"/>
                </a:solidFill>
                <a:effectLst/>
                <a:uLnTx/>
                <a:uFillTx/>
                <a:latin typeface="Arial"/>
                <a:ea typeface="+mj-ea"/>
                <a:cs typeface="+mj-cs"/>
              </a:rPr>
              <a:t>Summary</a:t>
            </a:r>
          </a:p>
        </p:txBody>
      </p:sp>
      <p:grpSp>
        <p:nvGrpSpPr>
          <p:cNvPr id="13" name="Group 12">
            <a:extLst>
              <a:ext uri="{FF2B5EF4-FFF2-40B4-BE49-F238E27FC236}">
                <a16:creationId xmlns:a16="http://schemas.microsoft.com/office/drawing/2014/main" id="{7A094F2B-285C-C374-1419-2BE0751F6D4B}"/>
              </a:ext>
            </a:extLst>
          </p:cNvPr>
          <p:cNvGrpSpPr/>
          <p:nvPr/>
        </p:nvGrpSpPr>
        <p:grpSpPr>
          <a:xfrm>
            <a:off x="432387" y="1019686"/>
            <a:ext cx="11327226" cy="4794518"/>
            <a:chOff x="449999" y="1019686"/>
            <a:chExt cx="11327226" cy="4794518"/>
          </a:xfrm>
        </p:grpSpPr>
        <p:sp>
          <p:nvSpPr>
            <p:cNvPr id="2" name="Rectangle 1">
              <a:extLst>
                <a:ext uri="{FF2B5EF4-FFF2-40B4-BE49-F238E27FC236}">
                  <a16:creationId xmlns:a16="http://schemas.microsoft.com/office/drawing/2014/main" id="{2978CF60-6A60-4959-B0C3-8FD11B88BBAC}"/>
                </a:ext>
              </a:extLst>
            </p:cNvPr>
            <p:cNvSpPr/>
            <p:nvPr/>
          </p:nvSpPr>
          <p:spPr>
            <a:xfrm>
              <a:off x="449999" y="1043796"/>
              <a:ext cx="3658845" cy="2234242"/>
            </a:xfrm>
            <a:prstGeom prst="rect">
              <a:avLst/>
            </a:prstGeom>
            <a:solidFill>
              <a:srgbClr val="C7DCE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prstClr val="black"/>
                </a:solidFill>
                <a:effectLst/>
                <a:uLnTx/>
                <a:uFillTx/>
                <a:latin typeface="Arial"/>
                <a:ea typeface="+mn-ea"/>
                <a:cs typeface="+mn-cs"/>
              </a:endParaRPr>
            </a:p>
          </p:txBody>
        </p:sp>
        <p:sp>
          <p:nvSpPr>
            <p:cNvPr id="3" name="Rectangle 2">
              <a:extLst>
                <a:ext uri="{FF2B5EF4-FFF2-40B4-BE49-F238E27FC236}">
                  <a16:creationId xmlns:a16="http://schemas.microsoft.com/office/drawing/2014/main" id="{C08E63E5-CB45-8E53-6208-9F06E6C3B3CC}"/>
                </a:ext>
              </a:extLst>
            </p:cNvPr>
            <p:cNvSpPr/>
            <p:nvPr/>
          </p:nvSpPr>
          <p:spPr>
            <a:xfrm>
              <a:off x="4427924" y="1043796"/>
              <a:ext cx="3423260" cy="2234242"/>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prstClr val="black"/>
                </a:solidFill>
                <a:effectLst/>
                <a:uLnTx/>
                <a:uFillTx/>
                <a:latin typeface="Arial"/>
                <a:ea typeface="+mn-ea"/>
                <a:cs typeface="+mn-cs"/>
              </a:endParaRPr>
            </a:p>
          </p:txBody>
        </p:sp>
        <p:sp>
          <p:nvSpPr>
            <p:cNvPr id="4" name="Rectangle 3">
              <a:extLst>
                <a:ext uri="{FF2B5EF4-FFF2-40B4-BE49-F238E27FC236}">
                  <a16:creationId xmlns:a16="http://schemas.microsoft.com/office/drawing/2014/main" id="{87E6FF62-3A6B-B2D4-A09B-54DC0AAADC84}"/>
                </a:ext>
              </a:extLst>
            </p:cNvPr>
            <p:cNvSpPr/>
            <p:nvPr/>
          </p:nvSpPr>
          <p:spPr>
            <a:xfrm>
              <a:off x="4427924" y="3579962"/>
              <a:ext cx="3423260" cy="2234242"/>
            </a:xfrm>
            <a:prstGeom prst="rect">
              <a:avLst/>
            </a:prstGeom>
            <a:solidFill>
              <a:srgbClr val="C7DCE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prstClr val="black"/>
                </a:solidFill>
                <a:effectLst/>
                <a:uLnTx/>
                <a:uFillTx/>
                <a:latin typeface="Arial"/>
                <a:ea typeface="+mn-ea"/>
                <a:cs typeface="+mn-cs"/>
              </a:endParaRPr>
            </a:p>
          </p:txBody>
        </p:sp>
        <p:sp>
          <p:nvSpPr>
            <p:cNvPr id="5" name="Rectangle 4">
              <a:extLst>
                <a:ext uri="{FF2B5EF4-FFF2-40B4-BE49-F238E27FC236}">
                  <a16:creationId xmlns:a16="http://schemas.microsoft.com/office/drawing/2014/main" id="{BE77FE6A-0ED5-4D27-3847-8212ADEC9524}"/>
                </a:ext>
              </a:extLst>
            </p:cNvPr>
            <p:cNvSpPr/>
            <p:nvPr/>
          </p:nvSpPr>
          <p:spPr>
            <a:xfrm>
              <a:off x="449999" y="3579962"/>
              <a:ext cx="3658845" cy="2234242"/>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prstClr val="black"/>
                </a:solidFill>
                <a:effectLst/>
                <a:uLnTx/>
                <a:uFillTx/>
                <a:latin typeface="Arial"/>
                <a:ea typeface="+mn-ea"/>
                <a:cs typeface="+mn-cs"/>
              </a:endParaRPr>
            </a:p>
          </p:txBody>
        </p:sp>
        <p:sp>
          <p:nvSpPr>
            <p:cNvPr id="6" name="Rectangle 5">
              <a:extLst>
                <a:ext uri="{FF2B5EF4-FFF2-40B4-BE49-F238E27FC236}">
                  <a16:creationId xmlns:a16="http://schemas.microsoft.com/office/drawing/2014/main" id="{ED289C5A-81C1-FE78-E5EB-04C781E050CF}"/>
                </a:ext>
              </a:extLst>
            </p:cNvPr>
            <p:cNvSpPr/>
            <p:nvPr/>
          </p:nvSpPr>
          <p:spPr>
            <a:xfrm>
              <a:off x="8170264" y="3573509"/>
              <a:ext cx="3606961" cy="2234242"/>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prstClr val="black"/>
                </a:solidFill>
                <a:effectLst/>
                <a:uLnTx/>
                <a:uFillTx/>
                <a:latin typeface="Arial"/>
                <a:ea typeface="+mn-ea"/>
                <a:cs typeface="+mn-cs"/>
              </a:endParaRPr>
            </a:p>
          </p:txBody>
        </p:sp>
        <p:sp>
          <p:nvSpPr>
            <p:cNvPr id="7" name="Rectangle 6">
              <a:extLst>
                <a:ext uri="{FF2B5EF4-FFF2-40B4-BE49-F238E27FC236}">
                  <a16:creationId xmlns:a16="http://schemas.microsoft.com/office/drawing/2014/main" id="{693728F4-DF13-A3AB-18BC-71FC3CB801FB}"/>
                </a:ext>
              </a:extLst>
            </p:cNvPr>
            <p:cNvSpPr/>
            <p:nvPr/>
          </p:nvSpPr>
          <p:spPr>
            <a:xfrm>
              <a:off x="8170264" y="1019686"/>
              <a:ext cx="3606961" cy="2234242"/>
            </a:xfrm>
            <a:prstGeom prst="rect">
              <a:avLst/>
            </a:prstGeom>
            <a:solidFill>
              <a:srgbClr val="C7DCE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srgbClr val="002060"/>
                </a:solidFill>
                <a:effectLst/>
                <a:uLnTx/>
                <a:uFillTx/>
                <a:latin typeface="Arial"/>
                <a:ea typeface="+mn-ea"/>
                <a:cs typeface="+mn-cs"/>
              </a:endParaRPr>
            </a:p>
          </p:txBody>
        </p:sp>
        <p:grpSp>
          <p:nvGrpSpPr>
            <p:cNvPr id="22" name="Group 21">
              <a:extLst>
                <a:ext uri="{FF2B5EF4-FFF2-40B4-BE49-F238E27FC236}">
                  <a16:creationId xmlns:a16="http://schemas.microsoft.com/office/drawing/2014/main" id="{4835AC35-2D98-90B2-71EE-C9E61BC8EA6B}"/>
                </a:ext>
              </a:extLst>
            </p:cNvPr>
            <p:cNvGrpSpPr/>
            <p:nvPr/>
          </p:nvGrpSpPr>
          <p:grpSpPr>
            <a:xfrm>
              <a:off x="571737" y="1199072"/>
              <a:ext cx="3189380" cy="522423"/>
              <a:chOff x="571737" y="1199072"/>
              <a:chExt cx="3189380" cy="522423"/>
            </a:xfrm>
          </p:grpSpPr>
          <p:sp>
            <p:nvSpPr>
              <p:cNvPr id="8" name="Rectangle: Rounded Corners 7">
                <a:extLst>
                  <a:ext uri="{FF2B5EF4-FFF2-40B4-BE49-F238E27FC236}">
                    <a16:creationId xmlns:a16="http://schemas.microsoft.com/office/drawing/2014/main" id="{99D2F4C6-80DF-AB83-6705-76C929F91E36}"/>
                  </a:ext>
                </a:extLst>
              </p:cNvPr>
              <p:cNvSpPr/>
              <p:nvPr/>
            </p:nvSpPr>
            <p:spPr>
              <a:xfrm>
                <a:off x="589415" y="1199072"/>
                <a:ext cx="3171702" cy="52242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prstClr val="black"/>
                  </a:solidFill>
                  <a:effectLst/>
                  <a:uLnTx/>
                  <a:uFillTx/>
                  <a:latin typeface="Arial"/>
                  <a:ea typeface="+mn-ea"/>
                  <a:cs typeface="+mn-cs"/>
                </a:endParaRPr>
              </a:p>
            </p:txBody>
          </p:sp>
          <p:sp>
            <p:nvSpPr>
              <p:cNvPr id="15" name="Rectangle: Rounded Corners 14">
                <a:extLst>
                  <a:ext uri="{FF2B5EF4-FFF2-40B4-BE49-F238E27FC236}">
                    <a16:creationId xmlns:a16="http://schemas.microsoft.com/office/drawing/2014/main" id="{8461820F-CAA0-38D1-DEC9-2511F29D3964}"/>
                  </a:ext>
                </a:extLst>
              </p:cNvPr>
              <p:cNvSpPr/>
              <p:nvPr/>
            </p:nvSpPr>
            <p:spPr>
              <a:xfrm>
                <a:off x="2242981" y="1291736"/>
                <a:ext cx="1423246" cy="323491"/>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GB" sz="1400" b="0" i="0" u="none" strike="noStrike" kern="1200" cap="none" spc="0" normalizeH="0" baseline="0" noProof="0">
                    <a:ln>
                      <a:noFill/>
                    </a:ln>
                    <a:solidFill>
                      <a:prstClr val="white"/>
                    </a:solidFill>
                    <a:effectLst/>
                    <a:uLnTx/>
                    <a:uFillTx/>
                    <a:latin typeface="Arial"/>
                    <a:ea typeface="+mn-ea"/>
                    <a:cs typeface="+mn-cs"/>
                  </a:rPr>
                  <a:t>37,468</a:t>
                </a:r>
                <a:endParaRPr kumimoji="0" lang="en-GB" sz="2400" b="0" i="0" u="none" strike="noStrike" kern="1200" cap="none" spc="0" normalizeH="0" baseline="0" noProof="0" dirty="0">
                  <a:ln>
                    <a:noFill/>
                  </a:ln>
                  <a:solidFill>
                    <a:prstClr val="white"/>
                  </a:solidFill>
                  <a:effectLst/>
                  <a:uLnTx/>
                  <a:uFillTx/>
                  <a:latin typeface="Arial"/>
                  <a:ea typeface="+mn-ea"/>
                  <a:cs typeface="+mn-cs"/>
                </a:endParaRPr>
              </a:p>
            </p:txBody>
          </p:sp>
          <p:pic>
            <p:nvPicPr>
              <p:cNvPr id="21" name="Graphic 20" descr="User outline">
                <a:extLst>
                  <a:ext uri="{FF2B5EF4-FFF2-40B4-BE49-F238E27FC236}">
                    <a16:creationId xmlns:a16="http://schemas.microsoft.com/office/drawing/2014/main" id="{685E2C6B-6C58-E952-56DF-32EEFB9B924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71737" y="1231239"/>
                <a:ext cx="457200" cy="457200"/>
              </a:xfrm>
              <a:prstGeom prst="rect">
                <a:avLst/>
              </a:prstGeom>
            </p:spPr>
          </p:pic>
          <p:sp>
            <p:nvSpPr>
              <p:cNvPr id="28" name="TextBox 27">
                <a:extLst>
                  <a:ext uri="{FF2B5EF4-FFF2-40B4-BE49-F238E27FC236}">
                    <a16:creationId xmlns:a16="http://schemas.microsoft.com/office/drawing/2014/main" id="{0C455F98-DEAF-B9C7-D19B-0E7BED15F042}"/>
                  </a:ext>
                </a:extLst>
              </p:cNvPr>
              <p:cNvSpPr txBox="1"/>
              <p:nvPr/>
            </p:nvSpPr>
            <p:spPr>
              <a:xfrm>
                <a:off x="1036942" y="1303271"/>
                <a:ext cx="1225245" cy="307777"/>
              </a:xfrm>
              <a:prstGeom prst="rect">
                <a:avLst/>
              </a:prstGeom>
              <a:noFill/>
              <a:ln>
                <a:noFill/>
              </a:ln>
            </p:spPr>
            <p:txBody>
              <a:bodyPr wrap="square" lIns="0" tIns="0" rIns="0" bIns="0" rtlCol="0">
                <a:spAutoFit/>
              </a:bodyPr>
              <a:lstStyle/>
              <a:p>
                <a:pPr marL="0" marR="0" lvl="0" indent="0" algn="l" defTabSz="914400" rtl="0" eaLnBrk="1" fontAlgn="auto" latinLnBrk="0" hangingPunct="1">
                  <a:lnSpc>
                    <a:spcPct val="100000"/>
                  </a:lnSpc>
                  <a:spcBef>
                    <a:spcPts val="400"/>
                  </a:spcBef>
                  <a:spcAft>
                    <a:spcPts val="400"/>
                  </a:spcAft>
                  <a:buClrTx/>
                  <a:buSzTx/>
                  <a:buFontTx/>
                  <a:buNone/>
                  <a:tabLst/>
                  <a:defRPr/>
                </a:pPr>
                <a:r>
                  <a:rPr kumimoji="0" lang="en-GB" sz="1000" b="1" i="0" u="none" strike="noStrike" kern="1200" cap="none" spc="0" normalizeH="0" baseline="0" noProof="0" dirty="0">
                    <a:ln>
                      <a:noFill/>
                    </a:ln>
                    <a:solidFill>
                      <a:srgbClr val="002060"/>
                    </a:solidFill>
                    <a:effectLst/>
                    <a:uLnTx/>
                    <a:uFillTx/>
                    <a:latin typeface="Arial"/>
                    <a:ea typeface="+mn-ea"/>
                    <a:cs typeface="+mn-cs"/>
                  </a:rPr>
                  <a:t>QUESTIONNAIRES SENT OUT</a:t>
                </a:r>
              </a:p>
            </p:txBody>
          </p:sp>
        </p:grpSp>
        <p:grpSp>
          <p:nvGrpSpPr>
            <p:cNvPr id="20" name="Group 19">
              <a:extLst>
                <a:ext uri="{FF2B5EF4-FFF2-40B4-BE49-F238E27FC236}">
                  <a16:creationId xmlns:a16="http://schemas.microsoft.com/office/drawing/2014/main" id="{F7444B3E-3088-603A-BE07-7ABE8D5DDF40}"/>
                </a:ext>
              </a:extLst>
            </p:cNvPr>
            <p:cNvGrpSpPr/>
            <p:nvPr/>
          </p:nvGrpSpPr>
          <p:grpSpPr>
            <a:xfrm>
              <a:off x="571703" y="1871284"/>
              <a:ext cx="3171702" cy="548186"/>
              <a:chOff x="589415" y="1698564"/>
              <a:chExt cx="3171702" cy="439947"/>
            </a:xfrm>
          </p:grpSpPr>
          <p:sp>
            <p:nvSpPr>
              <p:cNvPr id="14" name="Rectangle: Rounded Corners 13">
                <a:extLst>
                  <a:ext uri="{FF2B5EF4-FFF2-40B4-BE49-F238E27FC236}">
                    <a16:creationId xmlns:a16="http://schemas.microsoft.com/office/drawing/2014/main" id="{AB7C9FEF-E778-827E-B6E8-DB340C72CF4C}"/>
                  </a:ext>
                </a:extLst>
              </p:cNvPr>
              <p:cNvSpPr/>
              <p:nvPr/>
            </p:nvSpPr>
            <p:spPr>
              <a:xfrm>
                <a:off x="589415" y="1698564"/>
                <a:ext cx="3171702" cy="43994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prstClr val="black"/>
                  </a:solidFill>
                  <a:effectLst/>
                  <a:uLnTx/>
                  <a:uFillTx/>
                  <a:latin typeface="Arial"/>
                  <a:ea typeface="+mn-ea"/>
                  <a:cs typeface="+mn-cs"/>
                </a:endParaRPr>
              </a:p>
            </p:txBody>
          </p:sp>
          <p:sp>
            <p:nvSpPr>
              <p:cNvPr id="17" name="Rectangle: Rounded Corners 16">
                <a:extLst>
                  <a:ext uri="{FF2B5EF4-FFF2-40B4-BE49-F238E27FC236}">
                    <a16:creationId xmlns:a16="http://schemas.microsoft.com/office/drawing/2014/main" id="{7536AD75-C213-6C47-0CF2-4F5BE5A13DD0}"/>
                  </a:ext>
                </a:extLst>
              </p:cNvPr>
              <p:cNvSpPr/>
              <p:nvPr/>
            </p:nvSpPr>
            <p:spPr>
              <a:xfrm>
                <a:off x="2242981" y="1765592"/>
                <a:ext cx="1412381" cy="314466"/>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GB" sz="1400" b="0" i="0" u="none" strike="noStrike" kern="1200" cap="none" spc="0" normalizeH="0" baseline="0" noProof="0">
                    <a:ln>
                      <a:noFill/>
                    </a:ln>
                    <a:solidFill>
                      <a:prstClr val="white"/>
                    </a:solidFill>
                    <a:effectLst/>
                    <a:uLnTx/>
                    <a:uFillTx/>
                    <a:latin typeface="Arial"/>
                    <a:ea typeface="+mn-ea"/>
                    <a:cs typeface="+mn-cs"/>
                  </a:rPr>
                  <a:t>12,689</a:t>
                </a:r>
                <a:endParaRPr kumimoji="0" lang="en-GB" sz="2400" b="0" i="0" u="none" strike="noStrike" kern="1200" cap="none" spc="0" normalizeH="0" baseline="0" noProof="0" dirty="0">
                  <a:ln>
                    <a:noFill/>
                  </a:ln>
                  <a:solidFill>
                    <a:prstClr val="white"/>
                  </a:solidFill>
                  <a:effectLst/>
                  <a:uLnTx/>
                  <a:uFillTx/>
                  <a:latin typeface="Arial"/>
                  <a:ea typeface="+mn-ea"/>
                  <a:cs typeface="+mn-cs"/>
                </a:endParaRPr>
              </a:p>
            </p:txBody>
          </p:sp>
          <p:pic>
            <p:nvPicPr>
              <p:cNvPr id="23" name="Graphic 22" descr="Checkmark outline">
                <a:extLst>
                  <a:ext uri="{FF2B5EF4-FFF2-40B4-BE49-F238E27FC236}">
                    <a16:creationId xmlns:a16="http://schemas.microsoft.com/office/drawing/2014/main" id="{683084EC-2E42-AF27-A887-FCA70B05780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2265" y="1698564"/>
                <a:ext cx="391499" cy="391499"/>
              </a:xfrm>
              <a:prstGeom prst="rect">
                <a:avLst/>
              </a:prstGeom>
            </p:spPr>
          </p:pic>
        </p:grpSp>
        <p:grpSp>
          <p:nvGrpSpPr>
            <p:cNvPr id="10" name="Group 9">
              <a:extLst>
                <a:ext uri="{FF2B5EF4-FFF2-40B4-BE49-F238E27FC236}">
                  <a16:creationId xmlns:a16="http://schemas.microsoft.com/office/drawing/2014/main" id="{75555C91-6451-030C-DB70-9BEF7683E0A5}"/>
                </a:ext>
              </a:extLst>
            </p:cNvPr>
            <p:cNvGrpSpPr/>
            <p:nvPr/>
          </p:nvGrpSpPr>
          <p:grpSpPr>
            <a:xfrm>
              <a:off x="578552" y="2572183"/>
              <a:ext cx="3171702" cy="544165"/>
              <a:chOff x="589415" y="2220462"/>
              <a:chExt cx="3171702" cy="439947"/>
            </a:xfrm>
          </p:grpSpPr>
          <p:sp>
            <p:nvSpPr>
              <p:cNvPr id="12" name="Rectangle: Rounded Corners 11">
                <a:extLst>
                  <a:ext uri="{FF2B5EF4-FFF2-40B4-BE49-F238E27FC236}">
                    <a16:creationId xmlns:a16="http://schemas.microsoft.com/office/drawing/2014/main" id="{AAE3BEFF-78EE-740D-A8AE-19BF7D93CBED}"/>
                  </a:ext>
                </a:extLst>
              </p:cNvPr>
              <p:cNvSpPr/>
              <p:nvPr/>
            </p:nvSpPr>
            <p:spPr>
              <a:xfrm>
                <a:off x="589415" y="2220462"/>
                <a:ext cx="3171702" cy="43994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2400" b="0" i="0" u="none" strike="noStrike" kern="1200" cap="none" spc="0" normalizeH="0" baseline="0" noProof="0" dirty="0" err="1">
                  <a:ln>
                    <a:noFill/>
                  </a:ln>
                  <a:solidFill>
                    <a:prstClr val="black"/>
                  </a:solidFill>
                  <a:effectLst/>
                  <a:uLnTx/>
                  <a:uFillTx/>
                  <a:latin typeface="Arial"/>
                  <a:ea typeface="+mn-ea"/>
                  <a:cs typeface="+mn-cs"/>
                </a:endParaRPr>
              </a:p>
            </p:txBody>
          </p:sp>
          <p:sp>
            <p:nvSpPr>
              <p:cNvPr id="18" name="Rectangle: Rounded Corners 17">
                <a:extLst>
                  <a:ext uri="{FF2B5EF4-FFF2-40B4-BE49-F238E27FC236}">
                    <a16:creationId xmlns:a16="http://schemas.microsoft.com/office/drawing/2014/main" id="{73850A3F-DDC9-BFB1-DEBB-EAB87943F734}"/>
                  </a:ext>
                </a:extLst>
              </p:cNvPr>
              <p:cNvSpPr/>
              <p:nvPr/>
            </p:nvSpPr>
            <p:spPr>
              <a:xfrm>
                <a:off x="2253844" y="2282526"/>
                <a:ext cx="1412381" cy="303863"/>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Arial"/>
                    <a:ea typeface="+mn-ea"/>
                    <a:cs typeface="+mn-cs"/>
                  </a:rPr>
                  <a:t>34%</a:t>
                </a:r>
              </a:p>
            </p:txBody>
          </p:sp>
          <p:pic>
            <p:nvPicPr>
              <p:cNvPr id="25" name="Graphic 24" descr="Arrow circle with solid fill">
                <a:extLst>
                  <a:ext uri="{FF2B5EF4-FFF2-40B4-BE49-F238E27FC236}">
                    <a16:creationId xmlns:a16="http://schemas.microsoft.com/office/drawing/2014/main" id="{18969687-BF47-52AE-F594-3B061D227EB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07654" y="2242384"/>
                <a:ext cx="440151" cy="407092"/>
              </a:xfrm>
              <a:prstGeom prst="rect">
                <a:avLst/>
              </a:prstGeom>
            </p:spPr>
          </p:pic>
        </p:grpSp>
        <p:grpSp>
          <p:nvGrpSpPr>
            <p:cNvPr id="47" name="Group 46">
              <a:extLst>
                <a:ext uri="{FF2B5EF4-FFF2-40B4-BE49-F238E27FC236}">
                  <a16:creationId xmlns:a16="http://schemas.microsoft.com/office/drawing/2014/main" id="{96CF4034-296A-690E-1A24-2EAA6B18442B}"/>
                </a:ext>
              </a:extLst>
            </p:cNvPr>
            <p:cNvGrpSpPr/>
            <p:nvPr/>
          </p:nvGrpSpPr>
          <p:grpSpPr>
            <a:xfrm>
              <a:off x="4586448" y="1483636"/>
              <a:ext cx="3109142" cy="1426461"/>
              <a:chOff x="4584988" y="1582099"/>
              <a:chExt cx="3109142" cy="1426461"/>
            </a:xfrm>
          </p:grpSpPr>
          <p:sp>
            <p:nvSpPr>
              <p:cNvPr id="32" name="D_30a2f29503cf2853">
                <a:extLst>
                  <a:ext uri="{FF2B5EF4-FFF2-40B4-BE49-F238E27FC236}">
                    <a16:creationId xmlns:a16="http://schemas.microsoft.com/office/drawing/2014/main" id="{415B46E6-30EC-44BA-E268-3FB74AB87CBC}"/>
                  </a:ext>
                </a:extLst>
              </p:cNvPr>
              <p:cNvSpPr txBox="1"/>
              <p:nvPr/>
            </p:nvSpPr>
            <p:spPr>
              <a:xfrm>
                <a:off x="4584988" y="1582099"/>
                <a:ext cx="1298024" cy="499176"/>
              </a:xfrm>
              <a:prstGeom prst="rect">
                <a:avLst/>
              </a:prstGeom>
              <a:solidFill>
                <a:srgbClr val="005EB8"/>
              </a:solidFill>
              <a:ln>
                <a:noFill/>
              </a:ln>
            </p:spPr>
            <p:txBody>
              <a:bodyPr wrap="square" lIns="0" tIns="0" rIns="0" bIns="0" rtlCol="0">
                <a:spAutoFit/>
              </a:bodyPr>
              <a:lstStyle/>
              <a:p>
                <a:pPr marL="0" marR="0" lvl="0" indent="0" algn="l" defTabSz="727433" rtl="0" eaLnBrk="1" fontAlgn="auto" latinLnBrk="0" hangingPunct="1">
                  <a:lnSpc>
                    <a:spcPct val="110000"/>
                  </a:lnSpc>
                  <a:spcBef>
                    <a:spcPts val="477"/>
                  </a:spcBef>
                  <a:spcAft>
                    <a:spcPts val="477"/>
                  </a:spcAft>
                  <a:buClr>
                    <a:srgbClr val="5BC5F1"/>
                  </a:buClr>
                  <a:buSzTx/>
                  <a:buFontTx/>
                  <a:buNone/>
                  <a:tabLst/>
                  <a:defRPr/>
                </a:pPr>
                <a:r>
                  <a:rPr lang="en-GB" sz="3200" b="1" dirty="0">
                    <a:solidFill>
                      <a:prstClr val="white"/>
                    </a:solidFill>
                    <a:latin typeface="Arial"/>
                  </a:rPr>
                  <a:t>93%</a:t>
                </a:r>
                <a:endParaRPr kumimoji="0" lang="en-GB" sz="3200" b="1" i="0" u="none" strike="noStrike" kern="1200" cap="none" spc="0" normalizeH="0" baseline="0" noProof="0" dirty="0">
                  <a:ln>
                    <a:noFill/>
                  </a:ln>
                  <a:solidFill>
                    <a:prstClr val="white"/>
                  </a:solidFill>
                  <a:effectLst/>
                  <a:uLnTx/>
                  <a:uFillTx/>
                  <a:latin typeface="Arial"/>
                  <a:ea typeface="+mn-ea"/>
                  <a:cs typeface="+mn-cs"/>
                </a:endParaRPr>
              </a:p>
            </p:txBody>
          </p:sp>
          <p:sp>
            <p:nvSpPr>
              <p:cNvPr id="33" name="TextBox 32">
                <a:extLst>
                  <a:ext uri="{FF2B5EF4-FFF2-40B4-BE49-F238E27FC236}">
                    <a16:creationId xmlns:a16="http://schemas.microsoft.com/office/drawing/2014/main" id="{92B38987-E40A-2311-E16D-89AD31AD33E1}"/>
                  </a:ext>
                </a:extLst>
              </p:cNvPr>
              <p:cNvSpPr txBox="1"/>
              <p:nvPr/>
            </p:nvSpPr>
            <p:spPr>
              <a:xfrm>
                <a:off x="4584988" y="2102338"/>
                <a:ext cx="3109142" cy="390556"/>
              </a:xfrm>
              <a:prstGeom prst="rect">
                <a:avLst/>
              </a:prstGeom>
              <a:no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lang="en-GB" sz="1200" b="1" dirty="0">
                    <a:solidFill>
                      <a:prstClr val="white"/>
                    </a:solidFill>
                    <a:latin typeface="Arial"/>
                  </a:rPr>
                  <a:t>had confidence and trust in the healthcare professional they saw or spoke to</a:t>
                </a:r>
                <a:endParaRPr kumimoji="0" lang="en-GB" sz="1200" b="1" i="0" u="none" strike="noStrike" kern="1200" cap="none" spc="0" normalizeH="0" baseline="0" noProof="0" dirty="0">
                  <a:ln>
                    <a:noFill/>
                  </a:ln>
                  <a:solidFill>
                    <a:prstClr val="white"/>
                  </a:solidFill>
                  <a:effectLst/>
                  <a:uLnTx/>
                  <a:uFillTx/>
                  <a:latin typeface="Arial"/>
                  <a:ea typeface="+mn-ea"/>
                  <a:cs typeface="+mn-cs"/>
                </a:endParaRPr>
              </a:p>
            </p:txBody>
          </p:sp>
          <p:sp>
            <p:nvSpPr>
              <p:cNvPr id="34" name="D_eaaba10d70f0f917">
                <a:extLst>
                  <a:ext uri="{FF2B5EF4-FFF2-40B4-BE49-F238E27FC236}">
                    <a16:creationId xmlns:a16="http://schemas.microsoft.com/office/drawing/2014/main" id="{7AD9948F-B7BD-EA5D-81F5-6127D7CCE55B}"/>
                  </a:ext>
                </a:extLst>
              </p:cNvPr>
              <p:cNvSpPr txBox="1"/>
              <p:nvPr/>
            </p:nvSpPr>
            <p:spPr>
              <a:xfrm>
                <a:off x="4586373" y="2821136"/>
                <a:ext cx="3101346" cy="187424"/>
              </a:xfrm>
              <a:prstGeom prst="rect">
                <a:avLst/>
              </a:prstGeom>
              <a:no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Arial"/>
                    <a:ea typeface="+mn-ea"/>
                    <a:cs typeface="+mn-cs"/>
                  </a:rPr>
                  <a:t>Q28 National result: 93%</a:t>
                </a:r>
              </a:p>
            </p:txBody>
          </p:sp>
        </p:grpSp>
        <p:grpSp>
          <p:nvGrpSpPr>
            <p:cNvPr id="45" name="Group 44">
              <a:extLst>
                <a:ext uri="{FF2B5EF4-FFF2-40B4-BE49-F238E27FC236}">
                  <a16:creationId xmlns:a16="http://schemas.microsoft.com/office/drawing/2014/main" id="{A184E22B-D6CB-3C8D-5188-21F1DF2C3E8C}"/>
                </a:ext>
              </a:extLst>
            </p:cNvPr>
            <p:cNvGrpSpPr/>
            <p:nvPr/>
          </p:nvGrpSpPr>
          <p:grpSpPr>
            <a:xfrm>
              <a:off x="589415" y="3967036"/>
              <a:ext cx="3441921" cy="1478748"/>
              <a:chOff x="589415" y="3967036"/>
              <a:chExt cx="3441921" cy="1478748"/>
            </a:xfrm>
          </p:grpSpPr>
          <p:sp>
            <p:nvSpPr>
              <p:cNvPr id="37" name="D_d5d9798c0610a39f">
                <a:extLst>
                  <a:ext uri="{FF2B5EF4-FFF2-40B4-BE49-F238E27FC236}">
                    <a16:creationId xmlns:a16="http://schemas.microsoft.com/office/drawing/2014/main" id="{53E21A03-4F91-DB5D-2333-8532A2424312}"/>
                  </a:ext>
                </a:extLst>
              </p:cNvPr>
              <p:cNvSpPr txBox="1"/>
              <p:nvPr/>
            </p:nvSpPr>
            <p:spPr>
              <a:xfrm>
                <a:off x="589416" y="3967036"/>
                <a:ext cx="1298024" cy="499176"/>
              </a:xfrm>
              <a:prstGeom prst="rect">
                <a:avLst/>
              </a:prstGeom>
              <a:solidFill>
                <a:srgbClr val="005EB8"/>
              </a:solidFill>
              <a:ln>
                <a:noFill/>
              </a:ln>
            </p:spPr>
            <p:txBody>
              <a:bodyPr wrap="square" lIns="0" tIns="0" rIns="0" bIns="0" rtlCol="0">
                <a:spAutoFit/>
              </a:bodyPr>
              <a:lstStyle/>
              <a:p>
                <a:pPr marL="0" marR="0" lvl="0" indent="0" algn="l" defTabSz="727433" rtl="0" eaLnBrk="1" fontAlgn="auto" latinLnBrk="0" hangingPunct="1">
                  <a:lnSpc>
                    <a:spcPct val="110000"/>
                  </a:lnSpc>
                  <a:spcBef>
                    <a:spcPts val="477"/>
                  </a:spcBef>
                  <a:spcAft>
                    <a:spcPts val="477"/>
                  </a:spcAft>
                  <a:buClr>
                    <a:srgbClr val="5BC5F1"/>
                  </a:buClr>
                  <a:buSzTx/>
                  <a:buFontTx/>
                  <a:buNone/>
                  <a:tabLst/>
                  <a:defRPr/>
                </a:pPr>
                <a:r>
                  <a:rPr kumimoji="0" lang="en-GB" sz="3200" b="1" i="0" u="none" strike="noStrike" kern="1200" cap="none" spc="0" normalizeH="0" baseline="0" noProof="0" dirty="0">
                    <a:ln>
                      <a:noFill/>
                    </a:ln>
                    <a:solidFill>
                      <a:prstClr val="white"/>
                    </a:solidFill>
                    <a:effectLst/>
                    <a:uLnTx/>
                    <a:uFillTx/>
                    <a:latin typeface="Arial"/>
                    <a:ea typeface="+mn-ea"/>
                    <a:cs typeface="+mn-cs"/>
                  </a:rPr>
                  <a:t>82%</a:t>
                </a:r>
              </a:p>
            </p:txBody>
          </p:sp>
          <p:sp>
            <p:nvSpPr>
              <p:cNvPr id="38" name="TextBox 37">
                <a:extLst>
                  <a:ext uri="{FF2B5EF4-FFF2-40B4-BE49-F238E27FC236}">
                    <a16:creationId xmlns:a16="http://schemas.microsoft.com/office/drawing/2014/main" id="{AB5D31C3-546A-518A-8BA3-7B40405FD476}"/>
                  </a:ext>
                </a:extLst>
              </p:cNvPr>
              <p:cNvSpPr txBox="1"/>
              <p:nvPr/>
            </p:nvSpPr>
            <p:spPr>
              <a:xfrm>
                <a:off x="589415" y="4487275"/>
                <a:ext cx="3441921" cy="593689"/>
              </a:xfrm>
              <a:prstGeom prst="rect">
                <a:avLst/>
              </a:prstGeom>
              <a:no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Arial"/>
                    <a:ea typeface="+mn-ea"/>
                    <a:cs typeface="+mn-cs"/>
                  </a:rPr>
                  <a:t>of patients who managed to contact their practice knew what the next step would be in dealing with their request</a:t>
                </a:r>
              </a:p>
            </p:txBody>
          </p:sp>
          <p:sp>
            <p:nvSpPr>
              <p:cNvPr id="39" name="D_aac5a7f49e464175">
                <a:extLst>
                  <a:ext uri="{FF2B5EF4-FFF2-40B4-BE49-F238E27FC236}">
                    <a16:creationId xmlns:a16="http://schemas.microsoft.com/office/drawing/2014/main" id="{CED65A97-D823-A3C9-CEB2-F44B5EEB996C}"/>
                  </a:ext>
                </a:extLst>
              </p:cNvPr>
              <p:cNvSpPr txBox="1"/>
              <p:nvPr/>
            </p:nvSpPr>
            <p:spPr>
              <a:xfrm>
                <a:off x="589415" y="5258360"/>
                <a:ext cx="3441921" cy="187424"/>
              </a:xfrm>
              <a:prstGeom prst="rect">
                <a:avLst/>
              </a:prstGeom>
              <a:no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Arial"/>
                    <a:ea typeface="+mn-ea"/>
                    <a:cs typeface="+mn-cs"/>
                  </a:rPr>
                  <a:t>Q12 National result: 83%</a:t>
                </a:r>
              </a:p>
            </p:txBody>
          </p:sp>
        </p:grpSp>
        <p:grpSp>
          <p:nvGrpSpPr>
            <p:cNvPr id="46" name="Group 45">
              <a:extLst>
                <a:ext uri="{FF2B5EF4-FFF2-40B4-BE49-F238E27FC236}">
                  <a16:creationId xmlns:a16="http://schemas.microsoft.com/office/drawing/2014/main" id="{4888E885-750A-15E1-061A-6700D036BD6F}"/>
                </a:ext>
              </a:extLst>
            </p:cNvPr>
            <p:cNvGrpSpPr/>
            <p:nvPr/>
          </p:nvGrpSpPr>
          <p:grpSpPr>
            <a:xfrm>
              <a:off x="8346667" y="3951134"/>
              <a:ext cx="3101346" cy="1504028"/>
              <a:chOff x="8341199" y="4008925"/>
              <a:chExt cx="3101346" cy="1504028"/>
            </a:xfrm>
          </p:grpSpPr>
          <p:sp>
            <p:nvSpPr>
              <p:cNvPr id="42" name="TextBox 41">
                <a:extLst>
                  <a:ext uri="{FF2B5EF4-FFF2-40B4-BE49-F238E27FC236}">
                    <a16:creationId xmlns:a16="http://schemas.microsoft.com/office/drawing/2014/main" id="{4A1797B9-4F2F-CE88-CA9F-1813B533DD5E}"/>
                  </a:ext>
                </a:extLst>
              </p:cNvPr>
              <p:cNvSpPr txBox="1"/>
              <p:nvPr/>
            </p:nvSpPr>
            <p:spPr>
              <a:xfrm>
                <a:off x="8343294" y="4529164"/>
                <a:ext cx="3099251" cy="593689"/>
              </a:xfrm>
              <a:prstGeom prst="rect">
                <a:avLst/>
              </a:prstGeom>
              <a:no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Arial"/>
                    <a:ea typeface="+mn-ea"/>
                    <a:cs typeface="+mn-cs"/>
                  </a:rPr>
                  <a:t>felt they had enough support from local services or organisations to help them manage their conditions or illnesses</a:t>
                </a:r>
              </a:p>
            </p:txBody>
          </p:sp>
          <p:sp>
            <p:nvSpPr>
              <p:cNvPr id="41" name="D_ede064d96725a863">
                <a:extLst>
                  <a:ext uri="{FF2B5EF4-FFF2-40B4-BE49-F238E27FC236}">
                    <a16:creationId xmlns:a16="http://schemas.microsoft.com/office/drawing/2014/main" id="{E47D2020-0F42-8DFF-E7A2-F5A7932A923C}"/>
                  </a:ext>
                </a:extLst>
              </p:cNvPr>
              <p:cNvSpPr txBox="1"/>
              <p:nvPr/>
            </p:nvSpPr>
            <p:spPr>
              <a:xfrm>
                <a:off x="8343294" y="4008925"/>
                <a:ext cx="1298024" cy="499176"/>
              </a:xfrm>
              <a:prstGeom prst="rect">
                <a:avLst/>
              </a:prstGeom>
              <a:solidFill>
                <a:srgbClr val="005EB8"/>
              </a:solidFill>
              <a:ln>
                <a:noFill/>
              </a:ln>
            </p:spPr>
            <p:txBody>
              <a:bodyPr wrap="square" lIns="0" tIns="0" rIns="0" bIns="0" rtlCol="0">
                <a:spAutoFit/>
              </a:bodyPr>
              <a:lstStyle/>
              <a:p>
                <a:pPr marL="0" marR="0" lvl="0" indent="0" algn="l" defTabSz="727433" rtl="0" eaLnBrk="1" fontAlgn="auto" latinLnBrk="0" hangingPunct="1">
                  <a:lnSpc>
                    <a:spcPct val="110000"/>
                  </a:lnSpc>
                  <a:spcBef>
                    <a:spcPts val="477"/>
                  </a:spcBef>
                  <a:spcAft>
                    <a:spcPts val="477"/>
                  </a:spcAft>
                  <a:buClr>
                    <a:srgbClr val="5BC5F1"/>
                  </a:buClr>
                  <a:buSzTx/>
                  <a:buFontTx/>
                  <a:buNone/>
                  <a:tabLst/>
                  <a:defRPr/>
                </a:pPr>
                <a:r>
                  <a:rPr kumimoji="0" lang="en-GB" sz="3200" b="1" i="0" u="none" strike="noStrike" kern="1200" cap="none" spc="0" normalizeH="0" baseline="0" noProof="0" dirty="0">
                    <a:ln>
                      <a:noFill/>
                    </a:ln>
                    <a:solidFill>
                      <a:prstClr val="white"/>
                    </a:solidFill>
                    <a:effectLst/>
                    <a:uLnTx/>
                    <a:uFillTx/>
                    <a:latin typeface="Arial"/>
                    <a:ea typeface="+mn-ea"/>
                    <a:cs typeface="+mn-cs"/>
                  </a:rPr>
                  <a:t>69%</a:t>
                </a:r>
              </a:p>
            </p:txBody>
          </p:sp>
          <p:sp>
            <p:nvSpPr>
              <p:cNvPr id="43" name="D_f8d94d0fcb8be6ea">
                <a:extLst>
                  <a:ext uri="{FF2B5EF4-FFF2-40B4-BE49-F238E27FC236}">
                    <a16:creationId xmlns:a16="http://schemas.microsoft.com/office/drawing/2014/main" id="{F018307A-B1FB-30D9-EE96-CC8DD7609B43}"/>
                  </a:ext>
                </a:extLst>
              </p:cNvPr>
              <p:cNvSpPr txBox="1"/>
              <p:nvPr/>
            </p:nvSpPr>
            <p:spPr>
              <a:xfrm>
                <a:off x="8341199" y="5325529"/>
                <a:ext cx="3101346" cy="187424"/>
              </a:xfrm>
              <a:prstGeom prst="rect">
                <a:avLst/>
              </a:prstGeom>
              <a:no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Arial"/>
                    <a:ea typeface="+mn-ea"/>
                    <a:cs typeface="+mn-cs"/>
                  </a:rPr>
                  <a:t>Q43 National result: 69%</a:t>
                </a:r>
              </a:p>
            </p:txBody>
          </p:sp>
        </p:grpSp>
        <p:grpSp>
          <p:nvGrpSpPr>
            <p:cNvPr id="48" name="Group 47">
              <a:extLst>
                <a:ext uri="{FF2B5EF4-FFF2-40B4-BE49-F238E27FC236}">
                  <a16:creationId xmlns:a16="http://schemas.microsoft.com/office/drawing/2014/main" id="{FBB7B573-164B-8485-3CF6-B3101FFA9104}"/>
                </a:ext>
              </a:extLst>
            </p:cNvPr>
            <p:cNvGrpSpPr/>
            <p:nvPr/>
          </p:nvGrpSpPr>
          <p:grpSpPr>
            <a:xfrm>
              <a:off x="4549763" y="3947921"/>
              <a:ext cx="3139416" cy="1502100"/>
              <a:chOff x="4586373" y="1543479"/>
              <a:chExt cx="3139416" cy="1502100"/>
            </a:xfrm>
            <a:solidFill>
              <a:srgbClr val="C7DCEF"/>
            </a:solidFill>
          </p:grpSpPr>
          <p:sp>
            <p:nvSpPr>
              <p:cNvPr id="49" name="D_7474edf0ce611d3a">
                <a:extLst>
                  <a:ext uri="{FF2B5EF4-FFF2-40B4-BE49-F238E27FC236}">
                    <a16:creationId xmlns:a16="http://schemas.microsoft.com/office/drawing/2014/main" id="{ED2EA781-C8BF-249B-E2CF-2E08E59409E4}"/>
                  </a:ext>
                </a:extLst>
              </p:cNvPr>
              <p:cNvSpPr txBox="1"/>
              <p:nvPr/>
            </p:nvSpPr>
            <p:spPr>
              <a:xfrm>
                <a:off x="4595099" y="1543479"/>
                <a:ext cx="1298024" cy="499176"/>
              </a:xfrm>
              <a:prstGeom prst="rect">
                <a:avLst/>
              </a:prstGeom>
              <a:grpFill/>
              <a:ln>
                <a:noFill/>
              </a:ln>
            </p:spPr>
            <p:txBody>
              <a:bodyPr wrap="square" lIns="0" tIns="0" rIns="0" bIns="0" rtlCol="0">
                <a:spAutoFit/>
              </a:bodyPr>
              <a:lstStyle/>
              <a:p>
                <a:pPr marL="0" marR="0" lvl="0" indent="0" algn="l" defTabSz="727433" rtl="0" eaLnBrk="1" fontAlgn="auto" latinLnBrk="0" hangingPunct="1">
                  <a:lnSpc>
                    <a:spcPct val="110000"/>
                  </a:lnSpc>
                  <a:spcBef>
                    <a:spcPts val="477"/>
                  </a:spcBef>
                  <a:spcAft>
                    <a:spcPts val="477"/>
                  </a:spcAft>
                  <a:buClr>
                    <a:srgbClr val="5BC5F1"/>
                  </a:buClr>
                  <a:buSzTx/>
                  <a:buFontTx/>
                  <a:buNone/>
                  <a:tabLst/>
                  <a:defRPr/>
                </a:pPr>
                <a:r>
                  <a:rPr kumimoji="0" lang="en-GB" sz="3200" b="1" i="0" u="none" strike="noStrike" kern="1200" cap="none" spc="0" normalizeH="0" baseline="0" noProof="0" dirty="0">
                    <a:ln>
                      <a:noFill/>
                    </a:ln>
                    <a:solidFill>
                      <a:srgbClr val="002060"/>
                    </a:solidFill>
                    <a:effectLst/>
                    <a:uLnTx/>
                    <a:uFillTx/>
                    <a:latin typeface="Arial"/>
                    <a:ea typeface="+mn-ea"/>
                    <a:cs typeface="+mn-cs"/>
                  </a:rPr>
                  <a:t>91%</a:t>
                </a:r>
              </a:p>
            </p:txBody>
          </p:sp>
          <p:sp>
            <p:nvSpPr>
              <p:cNvPr id="50" name="TextBox 49">
                <a:extLst>
                  <a:ext uri="{FF2B5EF4-FFF2-40B4-BE49-F238E27FC236}">
                    <a16:creationId xmlns:a16="http://schemas.microsoft.com/office/drawing/2014/main" id="{0CDF1485-3BA4-713D-CAE5-F05428F060B8}"/>
                  </a:ext>
                </a:extLst>
              </p:cNvPr>
              <p:cNvSpPr txBox="1"/>
              <p:nvPr/>
            </p:nvSpPr>
            <p:spPr>
              <a:xfrm>
                <a:off x="4595099" y="2063718"/>
                <a:ext cx="3099251" cy="390556"/>
              </a:xfrm>
              <a:prstGeom prst="rect">
                <a:avLst/>
              </a:prstGeom>
              <a:grp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2060"/>
                    </a:solidFill>
                    <a:effectLst/>
                    <a:uLnTx/>
                    <a:uFillTx/>
                    <a:latin typeface="Arial"/>
                    <a:ea typeface="+mn-ea"/>
                    <a:cs typeface="+mn-cs"/>
                  </a:rPr>
                  <a:t>felt that their needs were met during their last appointment </a:t>
                </a:r>
              </a:p>
            </p:txBody>
          </p:sp>
          <p:sp>
            <p:nvSpPr>
              <p:cNvPr id="51" name="D_39ec08d388a4c7ae">
                <a:extLst>
                  <a:ext uri="{FF2B5EF4-FFF2-40B4-BE49-F238E27FC236}">
                    <a16:creationId xmlns:a16="http://schemas.microsoft.com/office/drawing/2014/main" id="{51FDB8F9-D471-7544-C04C-20308F825C2E}"/>
                  </a:ext>
                </a:extLst>
              </p:cNvPr>
              <p:cNvSpPr txBox="1"/>
              <p:nvPr/>
            </p:nvSpPr>
            <p:spPr>
              <a:xfrm>
                <a:off x="4586373" y="2858155"/>
                <a:ext cx="3139416" cy="187424"/>
              </a:xfrm>
              <a:prstGeom prst="rect">
                <a:avLst/>
              </a:prstGeom>
              <a:grp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2060"/>
                    </a:solidFill>
                    <a:effectLst/>
                    <a:uLnTx/>
                    <a:uFillTx/>
                    <a:latin typeface="Arial"/>
                    <a:ea typeface="+mn-ea"/>
                    <a:cs typeface="+mn-cs"/>
                  </a:rPr>
                  <a:t>Q31 National result: 90%</a:t>
                </a:r>
              </a:p>
            </p:txBody>
          </p:sp>
        </p:grpSp>
        <p:grpSp>
          <p:nvGrpSpPr>
            <p:cNvPr id="53" name="Group 52">
              <a:extLst>
                <a:ext uri="{FF2B5EF4-FFF2-40B4-BE49-F238E27FC236}">
                  <a16:creationId xmlns:a16="http://schemas.microsoft.com/office/drawing/2014/main" id="{C01C2E0B-5148-A9EF-E4E4-66B9F7BB7DF5}"/>
                </a:ext>
              </a:extLst>
            </p:cNvPr>
            <p:cNvGrpSpPr/>
            <p:nvPr/>
          </p:nvGrpSpPr>
          <p:grpSpPr>
            <a:xfrm>
              <a:off x="8337444" y="1474908"/>
              <a:ext cx="3110569" cy="1443648"/>
              <a:chOff x="4411715" y="1562818"/>
              <a:chExt cx="3110569" cy="1443648"/>
            </a:xfrm>
          </p:grpSpPr>
          <p:sp>
            <p:nvSpPr>
              <p:cNvPr id="54" name="D_f47f0b8d22f23be2">
                <a:extLst>
                  <a:ext uri="{FF2B5EF4-FFF2-40B4-BE49-F238E27FC236}">
                    <a16:creationId xmlns:a16="http://schemas.microsoft.com/office/drawing/2014/main" id="{6648B9A4-7C35-FD34-C323-D6CD9E194EE1}"/>
                  </a:ext>
                </a:extLst>
              </p:cNvPr>
              <p:cNvSpPr txBox="1"/>
              <p:nvPr/>
            </p:nvSpPr>
            <p:spPr>
              <a:xfrm>
                <a:off x="4420938" y="1562818"/>
                <a:ext cx="1298024" cy="499176"/>
              </a:xfrm>
              <a:prstGeom prst="rect">
                <a:avLst/>
              </a:prstGeom>
              <a:solidFill>
                <a:srgbClr val="C7DCEF"/>
              </a:solidFill>
              <a:ln>
                <a:noFill/>
              </a:ln>
            </p:spPr>
            <p:txBody>
              <a:bodyPr wrap="square" lIns="0" tIns="0" rIns="0" bIns="0" rtlCol="0">
                <a:spAutoFit/>
              </a:bodyPr>
              <a:lstStyle/>
              <a:p>
                <a:pPr marL="0" marR="0" lvl="0" indent="0" algn="l" defTabSz="727433" rtl="0" eaLnBrk="1" fontAlgn="auto" latinLnBrk="0" hangingPunct="1">
                  <a:lnSpc>
                    <a:spcPct val="110000"/>
                  </a:lnSpc>
                  <a:spcBef>
                    <a:spcPts val="477"/>
                  </a:spcBef>
                  <a:spcAft>
                    <a:spcPts val="477"/>
                  </a:spcAft>
                  <a:buClr>
                    <a:srgbClr val="5BC5F1"/>
                  </a:buClr>
                  <a:buSzTx/>
                  <a:buFontTx/>
                  <a:buNone/>
                  <a:tabLst/>
                  <a:defRPr/>
                </a:pPr>
                <a:r>
                  <a:rPr kumimoji="0" lang="en-GB" sz="3200" b="1" i="0" u="none" strike="noStrike" kern="1200" cap="none" spc="0" normalizeH="0" baseline="0" noProof="0" dirty="0">
                    <a:ln>
                      <a:noFill/>
                    </a:ln>
                    <a:solidFill>
                      <a:srgbClr val="002060"/>
                    </a:solidFill>
                    <a:effectLst/>
                    <a:uLnTx/>
                    <a:uFillTx/>
                    <a:latin typeface="Arial"/>
                    <a:ea typeface="+mn-ea"/>
                    <a:cs typeface="+mn-cs"/>
                  </a:rPr>
                  <a:t>92%</a:t>
                </a:r>
              </a:p>
            </p:txBody>
          </p:sp>
          <p:sp>
            <p:nvSpPr>
              <p:cNvPr id="55" name="TextBox 54">
                <a:extLst>
                  <a:ext uri="{FF2B5EF4-FFF2-40B4-BE49-F238E27FC236}">
                    <a16:creationId xmlns:a16="http://schemas.microsoft.com/office/drawing/2014/main" id="{700526A8-754F-0743-FCA2-9D77251F2577}"/>
                  </a:ext>
                </a:extLst>
              </p:cNvPr>
              <p:cNvSpPr txBox="1"/>
              <p:nvPr/>
            </p:nvSpPr>
            <p:spPr>
              <a:xfrm>
                <a:off x="4420938" y="2083057"/>
                <a:ext cx="3101346" cy="593689"/>
              </a:xfrm>
              <a:prstGeom prst="rect">
                <a:avLst/>
              </a:prstGeom>
              <a:no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lang="en-GB" sz="1200" b="1" dirty="0">
                    <a:solidFill>
                      <a:srgbClr val="002060"/>
                    </a:solidFill>
                    <a:latin typeface="Arial"/>
                  </a:rPr>
                  <a:t>were involved as much as they wanted to be in decisions about their care and treatment</a:t>
                </a:r>
                <a:endParaRPr kumimoji="0" lang="en-GB" sz="1200" b="1" i="0" u="none" strike="noStrike" kern="1200" cap="none" spc="0" normalizeH="0" baseline="0" noProof="0" dirty="0">
                  <a:ln>
                    <a:noFill/>
                  </a:ln>
                  <a:solidFill>
                    <a:srgbClr val="002060"/>
                  </a:solidFill>
                  <a:effectLst/>
                  <a:uLnTx/>
                  <a:uFillTx/>
                  <a:latin typeface="Arial"/>
                  <a:ea typeface="+mn-ea"/>
                  <a:cs typeface="+mn-cs"/>
                </a:endParaRPr>
              </a:p>
            </p:txBody>
          </p:sp>
          <p:sp>
            <p:nvSpPr>
              <p:cNvPr id="56" name="D_63e1258f20e60eca">
                <a:extLst>
                  <a:ext uri="{FF2B5EF4-FFF2-40B4-BE49-F238E27FC236}">
                    <a16:creationId xmlns:a16="http://schemas.microsoft.com/office/drawing/2014/main" id="{50D9A11F-6AF8-0904-B648-C8B0613448D0}"/>
                  </a:ext>
                </a:extLst>
              </p:cNvPr>
              <p:cNvSpPr txBox="1"/>
              <p:nvPr/>
            </p:nvSpPr>
            <p:spPr>
              <a:xfrm>
                <a:off x="4411715" y="2819042"/>
                <a:ext cx="3101346" cy="187424"/>
              </a:xfrm>
              <a:prstGeom prst="rect">
                <a:avLst/>
              </a:prstGeom>
              <a:noFill/>
            </p:spPr>
            <p:txBody>
              <a:bodyPr wrap="square" lIns="0" tIns="0" rIns="0" bIns="0" rtlCol="0">
                <a:spAutoFit/>
              </a:bodyPr>
              <a:lstStyle/>
              <a:p>
                <a:pPr marL="0" marR="0" lvl="0" indent="0" algn="l" defTabSz="727433" rtl="0" eaLnBrk="1" fontAlgn="auto" latinLnBrk="0" hangingPunct="1">
                  <a:lnSpc>
                    <a:spcPct val="11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2060"/>
                    </a:solidFill>
                    <a:effectLst/>
                    <a:uLnTx/>
                    <a:uFillTx/>
                    <a:latin typeface="Arial"/>
                    <a:ea typeface="+mn-ea"/>
                    <a:cs typeface="+mn-cs"/>
                  </a:rPr>
                  <a:t>Q29 National result: 91%</a:t>
                </a:r>
              </a:p>
            </p:txBody>
          </p:sp>
        </p:grpSp>
      </p:grpSp>
      <p:sp>
        <p:nvSpPr>
          <p:cNvPr id="63" name="Oval 62">
            <a:extLst>
              <a:ext uri="{FF2B5EF4-FFF2-40B4-BE49-F238E27FC236}">
                <a16:creationId xmlns:a16="http://schemas.microsoft.com/office/drawing/2014/main" id="{20735DA8-A8B7-1A69-8BA1-5E5478FFE0AC}"/>
              </a:ext>
            </a:extLst>
          </p:cNvPr>
          <p:cNvSpPr/>
          <p:nvPr/>
        </p:nvSpPr>
        <p:spPr>
          <a:xfrm>
            <a:off x="7001975" y="1166369"/>
            <a:ext cx="708060" cy="659947"/>
          </a:xfrm>
          <a:prstGeom prst="ellipse">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lnSpc>
                <a:spcPct val="110000"/>
              </a:lnSpc>
            </a:pPr>
            <a:endParaRPr lang="en-GB" sz="2400" dirty="0" err="1">
              <a:solidFill>
                <a:schemeClr val="tx1"/>
              </a:solidFill>
            </a:endParaRPr>
          </a:p>
        </p:txBody>
      </p:sp>
      <p:sp>
        <p:nvSpPr>
          <p:cNvPr id="66" name="Oval 65">
            <a:extLst>
              <a:ext uri="{FF2B5EF4-FFF2-40B4-BE49-F238E27FC236}">
                <a16:creationId xmlns:a16="http://schemas.microsoft.com/office/drawing/2014/main" id="{A8B140AC-227C-7CD3-4F0E-9BBC985B49DA}"/>
              </a:ext>
            </a:extLst>
          </p:cNvPr>
          <p:cNvSpPr/>
          <p:nvPr/>
        </p:nvSpPr>
        <p:spPr>
          <a:xfrm>
            <a:off x="3263760" y="3689610"/>
            <a:ext cx="712927" cy="644749"/>
          </a:xfrm>
          <a:prstGeom prst="ellipse">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lnSpc>
                <a:spcPct val="110000"/>
              </a:lnSpc>
            </a:pPr>
            <a:endParaRPr lang="en-GB" sz="2400" dirty="0" err="1">
              <a:solidFill>
                <a:schemeClr val="tx1"/>
              </a:solidFill>
            </a:endParaRPr>
          </a:p>
        </p:txBody>
      </p:sp>
      <p:sp>
        <p:nvSpPr>
          <p:cNvPr id="79" name="Oval 78">
            <a:extLst>
              <a:ext uri="{FF2B5EF4-FFF2-40B4-BE49-F238E27FC236}">
                <a16:creationId xmlns:a16="http://schemas.microsoft.com/office/drawing/2014/main" id="{3ADD2DF3-A26E-B500-E22D-3382BBE5EFE9}"/>
              </a:ext>
            </a:extLst>
          </p:cNvPr>
          <p:cNvSpPr/>
          <p:nvPr/>
        </p:nvSpPr>
        <p:spPr>
          <a:xfrm>
            <a:off x="10910573" y="3674413"/>
            <a:ext cx="708060" cy="659947"/>
          </a:xfrm>
          <a:prstGeom prst="ellipse">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lnSpc>
                <a:spcPct val="110000"/>
              </a:lnSpc>
            </a:pPr>
            <a:endParaRPr lang="en-GB" sz="2400" dirty="0" err="1">
              <a:solidFill>
                <a:schemeClr val="tx1"/>
              </a:solidFill>
            </a:endParaRPr>
          </a:p>
        </p:txBody>
      </p:sp>
      <p:grpSp>
        <p:nvGrpSpPr>
          <p:cNvPr id="91" name="Group 90">
            <a:extLst>
              <a:ext uri="{FF2B5EF4-FFF2-40B4-BE49-F238E27FC236}">
                <a16:creationId xmlns:a16="http://schemas.microsoft.com/office/drawing/2014/main" id="{787BB1CA-53D0-A581-FF8E-1360D95ED6CC}"/>
              </a:ext>
            </a:extLst>
          </p:cNvPr>
          <p:cNvGrpSpPr/>
          <p:nvPr/>
        </p:nvGrpSpPr>
        <p:grpSpPr>
          <a:xfrm>
            <a:off x="6969918" y="3674412"/>
            <a:ext cx="708060" cy="659947"/>
            <a:chOff x="7004115" y="1113290"/>
            <a:chExt cx="708060" cy="659947"/>
          </a:xfrm>
        </p:grpSpPr>
        <p:sp>
          <p:nvSpPr>
            <p:cNvPr id="92" name="Oval 91">
              <a:extLst>
                <a:ext uri="{FF2B5EF4-FFF2-40B4-BE49-F238E27FC236}">
                  <a16:creationId xmlns:a16="http://schemas.microsoft.com/office/drawing/2014/main" id="{1A74B5E7-E6F9-39A2-99B7-FECFDB288685}"/>
                </a:ext>
              </a:extLst>
            </p:cNvPr>
            <p:cNvSpPr/>
            <p:nvPr/>
          </p:nvSpPr>
          <p:spPr>
            <a:xfrm>
              <a:off x="7004115" y="1113290"/>
              <a:ext cx="708060" cy="659947"/>
            </a:xfrm>
            <a:prstGeom prst="ellipse">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lnSpc>
                  <a:spcPct val="110000"/>
                </a:lnSpc>
              </a:pPr>
              <a:endParaRPr lang="en-GB" sz="2400" dirty="0" err="1">
                <a:solidFill>
                  <a:schemeClr val="tx1"/>
                </a:solidFill>
              </a:endParaRPr>
            </a:p>
          </p:txBody>
        </p:sp>
        <p:sp>
          <p:nvSpPr>
            <p:cNvPr id="94" name="Line 50">
              <a:extLst>
                <a:ext uri="{FF2B5EF4-FFF2-40B4-BE49-F238E27FC236}">
                  <a16:creationId xmlns:a16="http://schemas.microsoft.com/office/drawing/2014/main" id="{39A5C81E-A5F5-E637-D75D-561D66B333B0}"/>
                </a:ext>
              </a:extLst>
            </p:cNvPr>
            <p:cNvSpPr>
              <a:spLocks noChangeShapeType="1"/>
            </p:cNvSpPr>
            <p:nvPr/>
          </p:nvSpPr>
          <p:spPr bwMode="auto">
            <a:xfrm>
              <a:off x="7498366" y="1509040"/>
              <a:ext cx="0" cy="0"/>
            </a:xfrm>
            <a:prstGeom prst="line">
              <a:avLst/>
            </a:prstGeom>
            <a:grpFill/>
            <a:ln w="19050" cap="rnd">
              <a:solidFill>
                <a:srgbClr val="002060"/>
              </a:solidFill>
              <a:prstDash val="solid"/>
              <a:round/>
              <a:headEnd/>
              <a:tailEnd/>
            </a:ln>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105" name="Oval 104">
            <a:extLst>
              <a:ext uri="{FF2B5EF4-FFF2-40B4-BE49-F238E27FC236}">
                <a16:creationId xmlns:a16="http://schemas.microsoft.com/office/drawing/2014/main" id="{7B4DEE40-3F71-8586-9E86-904E346E23A1}"/>
              </a:ext>
            </a:extLst>
          </p:cNvPr>
          <p:cNvSpPr/>
          <p:nvPr/>
        </p:nvSpPr>
        <p:spPr>
          <a:xfrm>
            <a:off x="10910573" y="1166368"/>
            <a:ext cx="708060" cy="659947"/>
          </a:xfrm>
          <a:prstGeom prst="ellipse">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lnSpc>
                <a:spcPct val="110000"/>
              </a:lnSpc>
            </a:pPr>
            <a:endParaRPr lang="en-GB" sz="2400" dirty="0" err="1">
              <a:solidFill>
                <a:schemeClr val="tx1"/>
              </a:solidFill>
            </a:endParaRPr>
          </a:p>
        </p:txBody>
      </p:sp>
      <p:pic>
        <p:nvPicPr>
          <p:cNvPr id="128" name="Graphic 127" descr="Medical outline">
            <a:extLst>
              <a:ext uri="{FF2B5EF4-FFF2-40B4-BE49-F238E27FC236}">
                <a16:creationId xmlns:a16="http://schemas.microsoft.com/office/drawing/2014/main" id="{CD053FFE-E431-FDD5-B956-21C8A2AB196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0972283" y="3719735"/>
            <a:ext cx="584497" cy="584497"/>
          </a:xfrm>
          <a:prstGeom prst="rect">
            <a:avLst/>
          </a:prstGeom>
        </p:spPr>
      </p:pic>
      <p:pic>
        <p:nvPicPr>
          <p:cNvPr id="69" name="Picture 68">
            <a:extLst>
              <a:ext uri="{FF2B5EF4-FFF2-40B4-BE49-F238E27FC236}">
                <a16:creationId xmlns:a16="http://schemas.microsoft.com/office/drawing/2014/main" id="{EF0C2A0F-6C83-B3ED-950B-1BF0372285A3}"/>
              </a:ext>
            </a:extLst>
          </p:cNvPr>
          <p:cNvPicPr>
            <a:picLocks noChangeAspect="1"/>
          </p:cNvPicPr>
          <p:nvPr/>
        </p:nvPicPr>
        <p:blipFill>
          <a:blip r:embed="rId11"/>
          <a:stretch>
            <a:fillRect/>
          </a:stretch>
        </p:blipFill>
        <p:spPr>
          <a:xfrm>
            <a:off x="7172879" y="1289113"/>
            <a:ext cx="402747" cy="402747"/>
          </a:xfrm>
          <a:prstGeom prst="rect">
            <a:avLst/>
          </a:prstGeom>
        </p:spPr>
      </p:pic>
      <p:pic>
        <p:nvPicPr>
          <p:cNvPr id="71" name="Picture 70">
            <a:extLst>
              <a:ext uri="{FF2B5EF4-FFF2-40B4-BE49-F238E27FC236}">
                <a16:creationId xmlns:a16="http://schemas.microsoft.com/office/drawing/2014/main" id="{C2E5838C-1178-CE3F-C30B-65D4F87A39DA}"/>
              </a:ext>
            </a:extLst>
          </p:cNvPr>
          <p:cNvPicPr>
            <a:picLocks noChangeAspect="1"/>
          </p:cNvPicPr>
          <p:nvPr/>
        </p:nvPicPr>
        <p:blipFill>
          <a:blip r:embed="rId12"/>
          <a:stretch>
            <a:fillRect/>
          </a:stretch>
        </p:blipFill>
        <p:spPr>
          <a:xfrm>
            <a:off x="11098660" y="1328574"/>
            <a:ext cx="331741" cy="331741"/>
          </a:xfrm>
          <a:prstGeom prst="rect">
            <a:avLst/>
          </a:prstGeom>
        </p:spPr>
      </p:pic>
      <p:pic>
        <p:nvPicPr>
          <p:cNvPr id="73" name="Picture 72">
            <a:extLst>
              <a:ext uri="{FF2B5EF4-FFF2-40B4-BE49-F238E27FC236}">
                <a16:creationId xmlns:a16="http://schemas.microsoft.com/office/drawing/2014/main" id="{73D3ECAC-8458-053C-B7C9-C63006513E9E}"/>
              </a:ext>
            </a:extLst>
          </p:cNvPr>
          <p:cNvPicPr>
            <a:picLocks noChangeAspect="1"/>
          </p:cNvPicPr>
          <p:nvPr/>
        </p:nvPicPr>
        <p:blipFill>
          <a:blip r:embed="rId13"/>
          <a:stretch>
            <a:fillRect/>
          </a:stretch>
        </p:blipFill>
        <p:spPr>
          <a:xfrm>
            <a:off x="3436312" y="3827103"/>
            <a:ext cx="390695" cy="390695"/>
          </a:xfrm>
          <a:prstGeom prst="rect">
            <a:avLst/>
          </a:prstGeom>
        </p:spPr>
      </p:pic>
      <p:pic>
        <p:nvPicPr>
          <p:cNvPr id="75" name="Picture 74">
            <a:extLst>
              <a:ext uri="{FF2B5EF4-FFF2-40B4-BE49-F238E27FC236}">
                <a16:creationId xmlns:a16="http://schemas.microsoft.com/office/drawing/2014/main" id="{6E5C5CCF-C15A-ED5D-5675-3F8500FFD1E2}"/>
              </a:ext>
            </a:extLst>
          </p:cNvPr>
          <p:cNvPicPr>
            <a:picLocks noChangeAspect="1"/>
          </p:cNvPicPr>
          <p:nvPr/>
        </p:nvPicPr>
        <p:blipFill>
          <a:blip r:embed="rId14"/>
          <a:stretch>
            <a:fillRect/>
          </a:stretch>
        </p:blipFill>
        <p:spPr>
          <a:xfrm>
            <a:off x="7063948" y="3738941"/>
            <a:ext cx="499176" cy="499176"/>
          </a:xfrm>
          <a:prstGeom prst="rect">
            <a:avLst/>
          </a:prstGeom>
        </p:spPr>
      </p:pic>
      <p:sp>
        <p:nvSpPr>
          <p:cNvPr id="24" name="D_bcd1c1236a3baff8">
            <a:extLst>
              <a:ext uri="{FF2B5EF4-FFF2-40B4-BE49-F238E27FC236}">
                <a16:creationId xmlns:a16="http://schemas.microsoft.com/office/drawing/2014/main" id="{A3CEC1C6-310B-FC28-02F7-F6A229CA014A}"/>
              </a:ext>
            </a:extLst>
          </p:cNvPr>
          <p:cNvSpPr txBox="1"/>
          <p:nvPr/>
        </p:nvSpPr>
        <p:spPr>
          <a:xfrm>
            <a:off x="8323823" y="5534025"/>
            <a:ext cx="3133725" cy="123111"/>
          </a:xfrm>
          <a:prstGeom prst="rect">
            <a:avLst/>
          </a:prstGeom>
          <a:noFill/>
        </p:spPr>
        <p:txBody>
          <a:bodyPr wrap="square" lIns="0" tIns="0" rIns="0" bIns="0" rtlCol="0">
            <a:spAutoFit/>
          </a:bodyPr>
          <a:lstStyle/>
          <a:p>
            <a:pPr marL="0" indent="0">
              <a:buNone/>
            </a:pPr>
            <a:r>
              <a:rPr lang="fr-FR" sz="800">
                <a:solidFill>
                  <a:schemeClr val="bg1"/>
                </a:solidFill>
                <a:latin typeface="Arial" panose="020B0604020202020204" pitchFamily="34" charset="0"/>
              </a:rPr>
              <a:t>Base: ICS 6,393; National 337,532</a:t>
            </a:r>
            <a:endParaRPr lang="en-GB" sz="800" dirty="0">
              <a:solidFill>
                <a:schemeClr val="bg1"/>
              </a:solidFill>
              <a:latin typeface="Arial" panose="020B0604020202020204" pitchFamily="34" charset="0"/>
            </a:endParaRPr>
          </a:p>
        </p:txBody>
      </p:sp>
      <p:sp>
        <p:nvSpPr>
          <p:cNvPr id="26" name="D_6a20cd3c043be821">
            <a:extLst>
              <a:ext uri="{FF2B5EF4-FFF2-40B4-BE49-F238E27FC236}">
                <a16:creationId xmlns:a16="http://schemas.microsoft.com/office/drawing/2014/main" id="{80864428-732E-52A7-51B3-7A482C1728F6}"/>
              </a:ext>
            </a:extLst>
          </p:cNvPr>
          <p:cNvSpPr txBox="1"/>
          <p:nvPr/>
        </p:nvSpPr>
        <p:spPr>
          <a:xfrm>
            <a:off x="4532151" y="5524500"/>
            <a:ext cx="3133725" cy="123111"/>
          </a:xfrm>
          <a:prstGeom prst="rect">
            <a:avLst/>
          </a:prstGeom>
          <a:noFill/>
        </p:spPr>
        <p:txBody>
          <a:bodyPr wrap="square" lIns="0" tIns="0" rIns="0" bIns="0" rtlCol="0">
            <a:spAutoFit/>
          </a:bodyPr>
          <a:lstStyle/>
          <a:p>
            <a:pPr marL="0" indent="0">
              <a:buNone/>
            </a:pPr>
            <a:r>
              <a:rPr lang="fr-FR" sz="800">
                <a:solidFill>
                  <a:srgbClr val="002060"/>
                </a:solidFill>
                <a:latin typeface="Arial" panose="020B0604020202020204" pitchFamily="34" charset="0"/>
              </a:rPr>
              <a:t>Base: ICS 12,143; National 666,889</a:t>
            </a:r>
            <a:endParaRPr lang="en-GB" sz="800" dirty="0">
              <a:solidFill>
                <a:srgbClr val="002060"/>
              </a:solidFill>
              <a:latin typeface="Arial" panose="020B0604020202020204" pitchFamily="34" charset="0"/>
            </a:endParaRPr>
          </a:p>
        </p:txBody>
      </p:sp>
      <p:sp>
        <p:nvSpPr>
          <p:cNvPr id="31" name="D_ddc0c0a8308179a0">
            <a:extLst>
              <a:ext uri="{FF2B5EF4-FFF2-40B4-BE49-F238E27FC236}">
                <a16:creationId xmlns:a16="http://schemas.microsoft.com/office/drawing/2014/main" id="{05A65EDD-D132-B195-07DE-6519E4C1B049}"/>
              </a:ext>
            </a:extLst>
          </p:cNvPr>
          <p:cNvSpPr txBox="1"/>
          <p:nvPr/>
        </p:nvSpPr>
        <p:spPr>
          <a:xfrm>
            <a:off x="579928" y="5534025"/>
            <a:ext cx="3133725" cy="123111"/>
          </a:xfrm>
          <a:prstGeom prst="rect">
            <a:avLst/>
          </a:prstGeom>
          <a:noFill/>
        </p:spPr>
        <p:txBody>
          <a:bodyPr wrap="square" lIns="0" tIns="0" rIns="0" bIns="0" rtlCol="0">
            <a:spAutoFit/>
          </a:bodyPr>
          <a:lstStyle/>
          <a:p>
            <a:pPr marL="0" indent="0">
              <a:buNone/>
            </a:pPr>
            <a:r>
              <a:rPr lang="fr-FR" sz="800">
                <a:solidFill>
                  <a:schemeClr val="bg1"/>
                </a:solidFill>
                <a:latin typeface="Arial" panose="020B0604020202020204" pitchFamily="34" charset="0"/>
              </a:rPr>
              <a:t>Base: ICS 11,853; National 654,818</a:t>
            </a:r>
            <a:endParaRPr lang="en-GB" sz="800" dirty="0">
              <a:solidFill>
                <a:schemeClr val="bg1"/>
              </a:solidFill>
              <a:latin typeface="Arial" panose="020B0604020202020204" pitchFamily="34" charset="0"/>
            </a:endParaRPr>
          </a:p>
        </p:txBody>
      </p:sp>
      <p:sp>
        <p:nvSpPr>
          <p:cNvPr id="35" name="D_26e5f324c0284cbc">
            <a:extLst>
              <a:ext uri="{FF2B5EF4-FFF2-40B4-BE49-F238E27FC236}">
                <a16:creationId xmlns:a16="http://schemas.microsoft.com/office/drawing/2014/main" id="{B557EF1D-6D00-3B3C-873C-D76C5BE649AE}"/>
              </a:ext>
            </a:extLst>
          </p:cNvPr>
          <p:cNvSpPr txBox="1"/>
          <p:nvPr/>
        </p:nvSpPr>
        <p:spPr>
          <a:xfrm>
            <a:off x="8329055" y="3028950"/>
            <a:ext cx="3133725" cy="123111"/>
          </a:xfrm>
          <a:prstGeom prst="rect">
            <a:avLst/>
          </a:prstGeom>
          <a:noFill/>
        </p:spPr>
        <p:txBody>
          <a:bodyPr wrap="square" lIns="0" tIns="0" rIns="0" bIns="0" rtlCol="0">
            <a:spAutoFit/>
          </a:bodyPr>
          <a:lstStyle/>
          <a:p>
            <a:pPr marL="0" indent="0">
              <a:buNone/>
            </a:pPr>
            <a:r>
              <a:rPr lang="fr-FR" sz="800">
                <a:solidFill>
                  <a:srgbClr val="002060"/>
                </a:solidFill>
                <a:latin typeface="Arial" panose="020B0604020202020204" pitchFamily="34" charset="0"/>
              </a:rPr>
              <a:t>Base: ICS 11,555; National 635,043</a:t>
            </a:r>
            <a:endParaRPr lang="en-GB" sz="800" dirty="0">
              <a:solidFill>
                <a:srgbClr val="002060"/>
              </a:solidFill>
              <a:latin typeface="Arial" panose="020B0604020202020204" pitchFamily="34" charset="0"/>
            </a:endParaRPr>
          </a:p>
        </p:txBody>
      </p:sp>
      <p:sp>
        <p:nvSpPr>
          <p:cNvPr id="58" name="D_eb9b56f0381aa52b">
            <a:extLst>
              <a:ext uri="{FF2B5EF4-FFF2-40B4-BE49-F238E27FC236}">
                <a16:creationId xmlns:a16="http://schemas.microsoft.com/office/drawing/2014/main" id="{74673668-81A4-DBDE-43F1-F19476FCC652}"/>
              </a:ext>
            </a:extLst>
          </p:cNvPr>
          <p:cNvSpPr txBox="1"/>
          <p:nvPr/>
        </p:nvSpPr>
        <p:spPr>
          <a:xfrm>
            <a:off x="4576310" y="3028949"/>
            <a:ext cx="3133725" cy="123111"/>
          </a:xfrm>
          <a:prstGeom prst="rect">
            <a:avLst/>
          </a:prstGeom>
          <a:noFill/>
        </p:spPr>
        <p:txBody>
          <a:bodyPr wrap="square" lIns="0" tIns="0" rIns="0" bIns="0" rtlCol="0">
            <a:spAutoFit/>
          </a:bodyPr>
          <a:lstStyle/>
          <a:p>
            <a:pPr marL="0" indent="0">
              <a:buNone/>
            </a:pPr>
            <a:r>
              <a:rPr lang="fr-FR" sz="800">
                <a:solidFill>
                  <a:schemeClr val="bg1"/>
                </a:solidFill>
                <a:latin typeface="Arial" panose="020B0604020202020204" pitchFamily="34" charset="0"/>
              </a:rPr>
              <a:t>Base: ICS 12,107; National 665,885</a:t>
            </a:r>
            <a:endParaRPr lang="en-GB" sz="800" dirty="0">
              <a:solidFill>
                <a:schemeClr val="bg1"/>
              </a:solidFill>
              <a:latin typeface="Arial" panose="020B0604020202020204" pitchFamily="34" charset="0"/>
            </a:endParaRPr>
          </a:p>
        </p:txBody>
      </p:sp>
      <p:sp>
        <p:nvSpPr>
          <p:cNvPr id="19" name="TextBox 18">
            <a:extLst>
              <a:ext uri="{FF2B5EF4-FFF2-40B4-BE49-F238E27FC236}">
                <a16:creationId xmlns:a16="http://schemas.microsoft.com/office/drawing/2014/main" id="{490D4844-035D-FE1F-A971-F66887181501}"/>
              </a:ext>
            </a:extLst>
          </p:cNvPr>
          <p:cNvSpPr txBox="1"/>
          <p:nvPr/>
        </p:nvSpPr>
        <p:spPr>
          <a:xfrm>
            <a:off x="1000880" y="1934856"/>
            <a:ext cx="1115013" cy="461666"/>
          </a:xfrm>
          <a:prstGeom prst="rect">
            <a:avLst/>
          </a:prstGeom>
          <a:noFill/>
          <a:ln>
            <a:noFill/>
          </a:ln>
        </p:spPr>
        <p:txBody>
          <a:bodyPr wrap="square" lIns="0" tIns="0" rIns="0" bIns="0" rtlCol="0">
            <a:spAutoFit/>
          </a:bodyPr>
          <a:lstStyle/>
          <a:p>
            <a:pPr marL="0" marR="0" lvl="0" indent="0" algn="l" defTabSz="914400" rtl="0" eaLnBrk="1" fontAlgn="auto" latinLnBrk="0" hangingPunct="1">
              <a:lnSpc>
                <a:spcPct val="100000"/>
              </a:lnSpc>
              <a:spcBef>
                <a:spcPts val="400"/>
              </a:spcBef>
              <a:spcAft>
                <a:spcPts val="400"/>
              </a:spcAft>
              <a:buClrTx/>
              <a:buSzTx/>
              <a:buFontTx/>
              <a:buNone/>
              <a:tabLst/>
              <a:defRPr/>
            </a:pPr>
            <a:r>
              <a:rPr kumimoji="0" lang="en-GB" sz="1000" b="1" i="0" u="none" strike="noStrike" kern="1200" cap="none" spc="0" normalizeH="0" baseline="0" noProof="0" dirty="0">
                <a:ln>
                  <a:noFill/>
                </a:ln>
                <a:solidFill>
                  <a:srgbClr val="002060"/>
                </a:solidFill>
                <a:effectLst/>
                <a:uLnTx/>
                <a:uFillTx/>
                <a:latin typeface="Arial"/>
                <a:ea typeface="+mn-ea"/>
                <a:cs typeface="+mn-cs"/>
              </a:rPr>
              <a:t>NUMBER OF COMPLETE</a:t>
            </a:r>
            <a:r>
              <a:rPr lang="en-GB" sz="1000" b="1" dirty="0">
                <a:solidFill>
                  <a:srgbClr val="002060"/>
                </a:solidFill>
                <a:latin typeface="Arial"/>
              </a:rPr>
              <a:t>D SURVEYS</a:t>
            </a:r>
            <a:endParaRPr kumimoji="0" lang="en-GB" sz="1000" b="1" i="0" u="none" strike="noStrike" kern="1200" cap="none" spc="0" normalizeH="0" baseline="0" noProof="0" dirty="0">
              <a:ln>
                <a:noFill/>
              </a:ln>
              <a:solidFill>
                <a:srgbClr val="002060"/>
              </a:solidFill>
              <a:effectLst/>
              <a:uLnTx/>
              <a:uFillTx/>
              <a:latin typeface="Arial"/>
              <a:ea typeface="+mn-ea"/>
              <a:cs typeface="+mn-cs"/>
            </a:endParaRPr>
          </a:p>
        </p:txBody>
      </p:sp>
      <p:sp>
        <p:nvSpPr>
          <p:cNvPr id="27" name="TextBox 26">
            <a:extLst>
              <a:ext uri="{FF2B5EF4-FFF2-40B4-BE49-F238E27FC236}">
                <a16:creationId xmlns:a16="http://schemas.microsoft.com/office/drawing/2014/main" id="{FE9983AD-5D88-812D-BEC6-9A2248F27AE5}"/>
              </a:ext>
            </a:extLst>
          </p:cNvPr>
          <p:cNvSpPr txBox="1"/>
          <p:nvPr/>
        </p:nvSpPr>
        <p:spPr>
          <a:xfrm>
            <a:off x="1024929" y="2741729"/>
            <a:ext cx="1115013" cy="190342"/>
          </a:xfrm>
          <a:prstGeom prst="rect">
            <a:avLst/>
          </a:prstGeom>
          <a:noFill/>
          <a:ln>
            <a:noFill/>
          </a:ln>
        </p:spPr>
        <p:txBody>
          <a:bodyPr wrap="square" lIns="0" tIns="0" rIns="0" bIns="0" rtlCol="0">
            <a:spAutoFit/>
          </a:bodyPr>
          <a:lstStyle/>
          <a:p>
            <a:pPr marL="0" marR="0" lvl="0" indent="0" algn="l" defTabSz="914400" rtl="0" eaLnBrk="1" fontAlgn="auto" latinLnBrk="0" hangingPunct="1">
              <a:lnSpc>
                <a:spcPct val="100000"/>
              </a:lnSpc>
              <a:spcBef>
                <a:spcPts val="400"/>
              </a:spcBef>
              <a:spcAft>
                <a:spcPts val="400"/>
              </a:spcAft>
              <a:buClrTx/>
              <a:buSzTx/>
              <a:buFontTx/>
              <a:buNone/>
              <a:tabLst/>
              <a:defRPr/>
            </a:pPr>
            <a:r>
              <a:rPr kumimoji="0" lang="en-GB" sz="1000" b="1" i="0" u="none" strike="noStrike" kern="1200" cap="none" spc="0" normalizeH="0" baseline="0" noProof="0" dirty="0">
                <a:ln>
                  <a:noFill/>
                </a:ln>
                <a:solidFill>
                  <a:srgbClr val="002060"/>
                </a:solidFill>
                <a:effectLst/>
                <a:uLnTx/>
                <a:uFillTx/>
                <a:latin typeface="Arial"/>
                <a:ea typeface="+mn-ea"/>
                <a:cs typeface="+mn-cs"/>
              </a:rPr>
              <a:t>RESPONSE RATE</a:t>
            </a:r>
          </a:p>
        </p:txBody>
      </p:sp>
    </p:spTree>
    <p:extLst>
      <p:ext uri="{BB962C8B-B14F-4D97-AF65-F5344CB8AC3E}">
        <p14:creationId xmlns:p14="http://schemas.microsoft.com/office/powerpoint/2010/main" val="2292522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c="http://schemas.openxmlformats.org/drawingml/2006/chart" xmlns:a14="http://schemas.microsoft.com/office/drawing/2010/main" xmlns:asvg="http://schemas.microsoft.com/office/drawing/2016/SVG/main"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208905-E1F1-976F-601F-6FF4BB3D30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DDFF5D-98AE-338A-B310-EEF2341CEADA}"/>
              </a:ext>
            </a:extLst>
          </p:cNvPr>
          <p:cNvSpPr>
            <a:spLocks noGrp="1"/>
          </p:cNvSpPr>
          <p:nvPr>
            <p:ph type="title"/>
          </p:nvPr>
        </p:nvSpPr>
        <p:spPr/>
        <p:txBody>
          <a:bodyPr/>
          <a:lstStyle/>
          <a:p>
            <a:pPr algn="l"/>
            <a:r>
              <a:rPr lang="en-GB" b="1" dirty="0">
                <a:solidFill>
                  <a:srgbClr val="00AED9"/>
                </a:solidFill>
                <a:latin typeface="Arial" pitchFamily="34" charset="0"/>
                <a:cs typeface="Arial" pitchFamily="34" charset="0"/>
              </a:rPr>
              <a:t>CQC Update:</a:t>
            </a:r>
          </a:p>
        </p:txBody>
      </p:sp>
      <p:sp>
        <p:nvSpPr>
          <p:cNvPr id="3" name="Content Placeholder 2">
            <a:extLst>
              <a:ext uri="{FF2B5EF4-FFF2-40B4-BE49-F238E27FC236}">
                <a16:creationId xmlns:a16="http://schemas.microsoft.com/office/drawing/2014/main" id="{51F7B332-D678-AB60-64F5-161E390E1587}"/>
              </a:ext>
            </a:extLst>
          </p:cNvPr>
          <p:cNvSpPr>
            <a:spLocks noGrp="1"/>
          </p:cNvSpPr>
          <p:nvPr>
            <p:ph idx="1"/>
          </p:nvPr>
        </p:nvSpPr>
        <p:spPr/>
        <p:txBody>
          <a:bodyPr>
            <a:normAutofit/>
          </a:bodyPr>
          <a:lstStyle/>
          <a:p>
            <a:pPr marL="179388" lvl="1" indent="-179388">
              <a:buNone/>
              <a:tabLst>
                <a:tab pos="179388" algn="l"/>
              </a:tabLst>
            </a:pPr>
            <a:r>
              <a:rPr lang="en-GB" sz="2000" b="0" i="0" dirty="0">
                <a:effectLst/>
                <a:latin typeface="fkGroteskNeue"/>
              </a:rPr>
              <a:t>	Summary of CQC ratings for Derby and Derbyshire Practices as of the 14</a:t>
            </a:r>
            <a:r>
              <a:rPr lang="en-GB" sz="2000" b="0" i="0" baseline="30000" dirty="0">
                <a:effectLst/>
                <a:latin typeface="fkGroteskNeue"/>
              </a:rPr>
              <a:t>th</a:t>
            </a:r>
            <a:r>
              <a:rPr lang="en-GB" sz="2000" b="0" i="0" dirty="0">
                <a:effectLst/>
                <a:latin typeface="fkGroteskNeue"/>
              </a:rPr>
              <a:t> July 2025</a:t>
            </a:r>
          </a:p>
          <a:p>
            <a:pPr marL="179388" lvl="1" indent="-179388">
              <a:buNone/>
              <a:tabLst>
                <a:tab pos="179388" algn="l"/>
              </a:tabLst>
            </a:pPr>
            <a:endParaRPr lang="en-GB" b="0" i="0" dirty="0">
              <a:effectLst/>
              <a:latin typeface="fkGroteskNeue"/>
            </a:endParaRPr>
          </a:p>
          <a:p>
            <a:pPr marL="0" algn="l" rtl="0" eaLnBrk="1" fontAlgn="ctr" latinLnBrk="0" hangingPunct="1">
              <a:lnSpc>
                <a:spcPts val="1400"/>
              </a:lnSpc>
              <a:spcBef>
                <a:spcPts val="1000"/>
              </a:spcBef>
              <a:buNone/>
            </a:pPr>
            <a:r>
              <a:rPr lang="en-GB" sz="1800" b="0" i="0" u="none" strike="noStrike" kern="1200" spc="0" dirty="0">
                <a:solidFill>
                  <a:srgbClr val="FFFFFF"/>
                </a:solidFill>
                <a:effectLst/>
                <a:latin typeface="Arial" panose="020B0604020202020204" pitchFamily="34" charset="0"/>
                <a:ea typeface="Calibri" panose="020F0502020204030204" pitchFamily="34" charset="0"/>
                <a:cs typeface="Arial" panose="020B0604020202020204" pitchFamily="34" charset="0"/>
              </a:rPr>
              <a:t>Rating</a:t>
            </a:r>
            <a:endParaRPr lang="en-GB" sz="1800" b="0" i="0" u="none" strike="noStrike" dirty="0">
              <a:effectLst/>
              <a:latin typeface="Arial" panose="020B0604020202020204" pitchFamily="34" charset="0"/>
            </a:endParaRPr>
          </a:p>
          <a:p>
            <a:pPr marL="0" algn="l" rtl="0" eaLnBrk="1" fontAlgn="ctr" latinLnBrk="0" hangingPunct="1">
              <a:lnSpc>
                <a:spcPts val="1400"/>
              </a:lnSpc>
              <a:spcBef>
                <a:spcPts val="1000"/>
              </a:spcBef>
              <a:buNone/>
              <a:tabLst>
                <a:tab pos="1765300" algn="l"/>
              </a:tabLst>
            </a:pPr>
            <a:r>
              <a:rPr lang="en-GB" sz="1800" b="0" i="0" u="none" strike="noStrike" kern="1200" spc="0" dirty="0">
                <a:solidFill>
                  <a:srgbClr val="FFFFFF"/>
                </a:solidFill>
                <a:effectLst/>
                <a:latin typeface="Arial" panose="020B0604020202020204" pitchFamily="34" charset="0"/>
                <a:ea typeface="Calibri" panose="020F0502020204030204" pitchFamily="34" charset="0"/>
                <a:cs typeface="Arial" panose="020B0604020202020204" pitchFamily="34" charset="0"/>
              </a:rPr>
              <a:t>Number of practices *</a:t>
            </a:r>
            <a:endParaRPr lang="en-GB" sz="1800" b="0" i="0" u="none" strike="noStrike" dirty="0">
              <a:effectLst/>
              <a:latin typeface="Arial" panose="020B0604020202020204" pitchFamily="34" charset="0"/>
            </a:endParaRPr>
          </a:p>
          <a:p>
            <a:pPr marL="0" algn="l" rtl="0" eaLnBrk="1" fontAlgn="t" latinLnBrk="0" hangingPunct="1">
              <a:lnSpc>
                <a:spcPts val="1400"/>
              </a:lnSpc>
              <a:spcBef>
                <a:spcPts val="1000"/>
              </a:spcBef>
              <a:buNone/>
            </a:pPr>
            <a:r>
              <a:rPr lang="en-GB" sz="1800" b="1" i="0" u="none" strike="noStrike" kern="1200" spc="0" dirty="0">
                <a:solidFill>
                  <a:srgbClr val="FFFFFF"/>
                </a:solidFill>
                <a:effectLst/>
                <a:latin typeface="Arial" panose="020B0604020202020204" pitchFamily="34" charset="0"/>
                <a:ea typeface="Calibri" panose="020F0502020204030204" pitchFamily="34" charset="0"/>
                <a:cs typeface="Arial" panose="020B0604020202020204" pitchFamily="34" charset="0"/>
              </a:rPr>
              <a:t>Outstanding</a:t>
            </a:r>
            <a:endParaRPr lang="en-GB" sz="1800" b="0" i="0" u="none" strike="noStrike" dirty="0">
              <a:effectLst/>
              <a:latin typeface="Arial" panose="020B0604020202020204" pitchFamily="34" charset="0"/>
            </a:endParaRPr>
          </a:p>
          <a:p>
            <a:pPr marL="0" algn="l" rtl="0" eaLnBrk="1" fontAlgn="t" latinLnBrk="0" hangingPunct="1">
              <a:lnSpc>
                <a:spcPts val="1400"/>
              </a:lnSpc>
              <a:spcBef>
                <a:spcPts val="1000"/>
              </a:spcBef>
              <a:buNone/>
            </a:pPr>
            <a:r>
              <a:rPr lang="en-GB" sz="1800" b="0" i="0" u="none" strike="noStrike" kern="1200" spc="0" dirty="0">
                <a:solidFill>
                  <a:srgbClr val="FFFFFF"/>
                </a:solidFill>
                <a:effectLst/>
                <a:latin typeface="Arial" panose="020B0604020202020204" pitchFamily="34" charset="0"/>
                <a:ea typeface="Calibri" panose="020F0502020204030204" pitchFamily="34" charset="0"/>
                <a:cs typeface="Arial" panose="020B0604020202020204" pitchFamily="34" charset="0"/>
              </a:rPr>
              <a:t>18</a:t>
            </a:r>
            <a:endParaRPr lang="en-GB" sz="1800" b="0" i="0" u="none" strike="noStrike" dirty="0">
              <a:effectLst/>
              <a:latin typeface="Arial" panose="020B0604020202020204" pitchFamily="34" charset="0"/>
            </a:endParaRPr>
          </a:p>
          <a:p>
            <a:pPr marL="0" algn="l" rtl="0" eaLnBrk="1" fontAlgn="t" latinLnBrk="0" hangingPunct="1">
              <a:lnSpc>
                <a:spcPts val="1400"/>
              </a:lnSpc>
              <a:spcBef>
                <a:spcPts val="1000"/>
              </a:spcBef>
              <a:buNone/>
            </a:pPr>
            <a:r>
              <a:rPr lang="en-GB" sz="1800" b="1" i="0" u="none" strike="noStrike" kern="1200" spc="0" dirty="0">
                <a:solidFill>
                  <a:srgbClr val="FFFFFF"/>
                </a:solidFill>
                <a:effectLst/>
                <a:latin typeface="Arial" panose="020B0604020202020204" pitchFamily="34" charset="0"/>
                <a:ea typeface="Calibri" panose="020F0502020204030204" pitchFamily="34" charset="0"/>
                <a:cs typeface="Arial" panose="020B0604020202020204" pitchFamily="34" charset="0"/>
              </a:rPr>
              <a:t>Good</a:t>
            </a:r>
            <a:endParaRPr lang="en-GB" sz="1800" b="0" i="0" u="none" strike="noStrike" dirty="0">
              <a:effectLst/>
              <a:latin typeface="Arial" panose="020B0604020202020204" pitchFamily="34" charset="0"/>
            </a:endParaRPr>
          </a:p>
          <a:p>
            <a:pPr marL="0" algn="l" rtl="0" eaLnBrk="1" fontAlgn="t" latinLnBrk="0" hangingPunct="1">
              <a:lnSpc>
                <a:spcPts val="1400"/>
              </a:lnSpc>
              <a:spcBef>
                <a:spcPts val="1000"/>
              </a:spcBef>
              <a:buNone/>
            </a:pPr>
            <a:r>
              <a:rPr lang="en-GB" sz="1800" b="0" i="0" u="none" strike="noStrike" kern="1200" spc="0" dirty="0">
                <a:solidFill>
                  <a:srgbClr val="FFFFFF"/>
                </a:solidFill>
                <a:effectLst/>
                <a:latin typeface="Arial" panose="020B0604020202020204" pitchFamily="34" charset="0"/>
                <a:ea typeface="Calibri" panose="020F0502020204030204" pitchFamily="34" charset="0"/>
                <a:cs typeface="Arial" panose="020B0604020202020204" pitchFamily="34" charset="0"/>
              </a:rPr>
              <a:t>88</a:t>
            </a:r>
            <a:endParaRPr lang="en-GB" sz="1800" b="0" i="0" u="none" strike="noStrike" dirty="0">
              <a:effectLst/>
              <a:latin typeface="Arial" panose="020B0604020202020204" pitchFamily="34" charset="0"/>
            </a:endParaRPr>
          </a:p>
          <a:p>
            <a:pPr marL="0" algn="l" rtl="0" eaLnBrk="1" fontAlgn="t" latinLnBrk="0" hangingPunct="1">
              <a:lnSpc>
                <a:spcPts val="1400"/>
              </a:lnSpc>
              <a:spcBef>
                <a:spcPts val="1000"/>
              </a:spcBef>
              <a:buNone/>
            </a:pPr>
            <a:r>
              <a:rPr lang="en-GB" sz="1800" b="1" i="0" u="none" strike="noStrike" kern="1200" spc="0" dirty="0">
                <a:solidFill>
                  <a:srgbClr val="FFFFFF"/>
                </a:solidFill>
                <a:effectLst/>
                <a:latin typeface="Arial" panose="020B0604020202020204" pitchFamily="34" charset="0"/>
                <a:ea typeface="Calibri" panose="020F0502020204030204" pitchFamily="34" charset="0"/>
                <a:cs typeface="Arial" panose="020B0604020202020204" pitchFamily="34" charset="0"/>
              </a:rPr>
              <a:t>Requires Improvement</a:t>
            </a:r>
            <a:endParaRPr lang="en-GB" sz="1800" b="0" i="0" u="none" strike="noStrike" dirty="0">
              <a:effectLst/>
              <a:latin typeface="Arial" panose="020B0604020202020204" pitchFamily="34" charset="0"/>
            </a:endParaRPr>
          </a:p>
          <a:p>
            <a:pPr marL="0" algn="l" rtl="0" eaLnBrk="1" fontAlgn="t" latinLnBrk="0" hangingPunct="1">
              <a:lnSpc>
                <a:spcPts val="1400"/>
              </a:lnSpc>
              <a:spcBef>
                <a:spcPts val="1000"/>
              </a:spcBef>
              <a:buNone/>
            </a:pPr>
            <a:r>
              <a:rPr lang="en-GB" sz="1800" b="0" i="0" u="none" strike="noStrike" kern="1200" spc="0" dirty="0">
                <a:solidFill>
                  <a:srgbClr val="FFFFFF"/>
                </a:solidFill>
                <a:effectLst/>
                <a:latin typeface="Arial" panose="020B0604020202020204" pitchFamily="34" charset="0"/>
                <a:ea typeface="Calibri" panose="020F0502020204030204" pitchFamily="34" charset="0"/>
                <a:cs typeface="Arial" panose="020B0604020202020204" pitchFamily="34" charset="0"/>
              </a:rPr>
              <a:t>5</a:t>
            </a:r>
            <a:endParaRPr lang="en-GB" sz="1800" b="0" i="0" u="none" strike="noStrike" dirty="0">
              <a:effectLst/>
              <a:latin typeface="Arial" panose="020B0604020202020204" pitchFamily="34" charset="0"/>
            </a:endParaRPr>
          </a:p>
          <a:p>
            <a:pPr marL="0" algn="l" rtl="0" eaLnBrk="1" fontAlgn="t" latinLnBrk="0" hangingPunct="1">
              <a:lnSpc>
                <a:spcPts val="1400"/>
              </a:lnSpc>
              <a:spcBef>
                <a:spcPts val="1000"/>
              </a:spcBef>
              <a:buNone/>
            </a:pPr>
            <a:r>
              <a:rPr lang="en-GB" sz="1800" b="1" i="0" u="none" strike="noStrike" kern="1200" spc="0" dirty="0">
                <a:solidFill>
                  <a:srgbClr val="FFFFFF"/>
                </a:solidFill>
                <a:effectLst/>
                <a:latin typeface="Arial" panose="020B0604020202020204" pitchFamily="34" charset="0"/>
                <a:ea typeface="Calibri" panose="020F0502020204030204" pitchFamily="34" charset="0"/>
                <a:cs typeface="Arial" panose="020B0604020202020204" pitchFamily="34" charset="0"/>
              </a:rPr>
              <a:t>Inadequate</a:t>
            </a:r>
            <a:endParaRPr lang="en-GB" sz="1800" b="0" i="0" u="none" strike="noStrike" dirty="0">
              <a:effectLst/>
              <a:latin typeface="Arial" panose="020B0604020202020204" pitchFamily="34" charset="0"/>
            </a:endParaRPr>
          </a:p>
          <a:p>
            <a:pPr marL="0" algn="l" rtl="0" eaLnBrk="1" fontAlgn="t" latinLnBrk="0" hangingPunct="1">
              <a:lnSpc>
                <a:spcPts val="1400"/>
              </a:lnSpc>
              <a:spcBef>
                <a:spcPts val="1000"/>
              </a:spcBef>
            </a:pPr>
            <a:r>
              <a:rPr lang="en-GB" sz="1800" b="0" i="0" u="none" strike="noStrike" kern="1200" spc="0" dirty="0">
                <a:solidFill>
                  <a:srgbClr val="FFFFFF"/>
                </a:solidFill>
                <a:effectLst/>
                <a:latin typeface="Arial" panose="020B0604020202020204" pitchFamily="34" charset="0"/>
                <a:ea typeface="Calibri" panose="020F0502020204030204" pitchFamily="34" charset="0"/>
                <a:cs typeface="Arial" panose="020B0604020202020204" pitchFamily="34" charset="0"/>
              </a:rPr>
              <a:t>0 </a:t>
            </a:r>
            <a:endParaRPr lang="en-GB" sz="1800" b="0" i="0" u="none" strike="noStrike" dirty="0">
              <a:effectLst/>
              <a:latin typeface="Arial" panose="020B0604020202020204" pitchFamily="34" charset="0"/>
            </a:endParaRPr>
          </a:p>
          <a:p>
            <a:pPr marL="179388" lvl="1" indent="-179388">
              <a:buNone/>
              <a:tabLst>
                <a:tab pos="179388" algn="l"/>
              </a:tabLst>
            </a:pPr>
            <a:endParaRPr lang="en-GB" b="0" i="0" dirty="0">
              <a:effectLst/>
              <a:latin typeface="fkGroteskNeue"/>
            </a:endParaRPr>
          </a:p>
        </p:txBody>
      </p:sp>
      <p:pic>
        <p:nvPicPr>
          <p:cNvPr id="7" name="Picture 6">
            <a:extLst>
              <a:ext uri="{FF2B5EF4-FFF2-40B4-BE49-F238E27FC236}">
                <a16:creationId xmlns:a16="http://schemas.microsoft.com/office/drawing/2014/main" id="{EBD7D19A-0EFD-C7A1-3D07-F6C03B5F6714}"/>
              </a:ext>
            </a:extLst>
          </p:cNvPr>
          <p:cNvPicPr>
            <a:picLocks noChangeAspect="1"/>
          </p:cNvPicPr>
          <p:nvPr/>
        </p:nvPicPr>
        <p:blipFill>
          <a:blip r:embed="rId2"/>
          <a:stretch>
            <a:fillRect/>
          </a:stretch>
        </p:blipFill>
        <p:spPr>
          <a:xfrm>
            <a:off x="2332024" y="2605178"/>
            <a:ext cx="6963747" cy="3048425"/>
          </a:xfrm>
          <a:prstGeom prst="rect">
            <a:avLst/>
          </a:prstGeom>
        </p:spPr>
      </p:pic>
    </p:spTree>
    <p:extLst>
      <p:ext uri="{BB962C8B-B14F-4D97-AF65-F5344CB8AC3E}">
        <p14:creationId xmlns:p14="http://schemas.microsoft.com/office/powerpoint/2010/main" val="38846647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EA467071F9124386457461925A1E19" ma:contentTypeVersion="13" ma:contentTypeDescription="Create a new document." ma:contentTypeScope="" ma:versionID="0ef810f9148a33efc2d34bdce0c2001e">
  <xsd:schema xmlns:xsd="http://www.w3.org/2001/XMLSchema" xmlns:xs="http://www.w3.org/2001/XMLSchema" xmlns:p="http://schemas.microsoft.com/office/2006/metadata/properties" xmlns:ns2="d5b7d5fd-40b1-41f5-82ce-1b57934722bb" xmlns:ns3="0ca22bcb-f6d5-4632-a050-afff03f55f9e" targetNamespace="http://schemas.microsoft.com/office/2006/metadata/properties" ma:root="true" ma:fieldsID="901d74df286c5ab76e373ddd928e8f5f" ns2:_="" ns3:_="">
    <xsd:import namespace="d5b7d5fd-40b1-41f5-82ce-1b57934722bb"/>
    <xsd:import namespace="0ca22bcb-f6d5-4632-a050-afff03f55f9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2:MediaServiceDateTaken" minOccurs="0"/>
                <xsd:element ref="ns2:MediaServiceGenerationTime" minOccurs="0"/>
                <xsd:element ref="ns2:MediaServiceEventHashCode" minOccurs="0"/>
                <xsd:element ref="ns2:MediaLengthInSecond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b7d5fd-40b1-41f5-82ce-1b57934722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ca22bcb-f6d5-4632-a050-afff03f55f9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5b7d5fd-40b1-41f5-82ce-1b57934722b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E8E42EC-8191-4EBA-A515-3DCCA8E8E274}"/>
</file>

<file path=customXml/itemProps2.xml><?xml version="1.0" encoding="utf-8"?>
<ds:datastoreItem xmlns:ds="http://schemas.openxmlformats.org/officeDocument/2006/customXml" ds:itemID="{D7785FEC-07F5-4CA0-B4BC-30218A1DFD0C}"/>
</file>

<file path=customXml/itemProps3.xml><?xml version="1.0" encoding="utf-8"?>
<ds:datastoreItem xmlns:ds="http://schemas.openxmlformats.org/officeDocument/2006/customXml" ds:itemID="{0116CCF8-DDDC-4F37-B674-448BB824B43F}"/>
</file>

<file path=docProps/app.xml><?xml version="1.0" encoding="utf-8"?>
<Properties xmlns="http://schemas.openxmlformats.org/officeDocument/2006/extended-properties" xmlns:vt="http://schemas.openxmlformats.org/officeDocument/2006/docPropsVTypes">
  <TotalTime>82</TotalTime>
  <Words>492</Words>
  <Application>Microsoft Office PowerPoint</Application>
  <PresentationFormat>Widescreen</PresentationFormat>
  <Paragraphs>89</Paragraphs>
  <Slides>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Black</vt:lpstr>
      <vt:lpstr>Calibri</vt:lpstr>
      <vt:lpstr>Calibri Light</vt:lpstr>
      <vt:lpstr>fkGroteskNeue</vt:lpstr>
      <vt:lpstr>Office Theme</vt:lpstr>
      <vt:lpstr>PowerPoint Presentation</vt:lpstr>
      <vt:lpstr>Primary Care Quality Team</vt:lpstr>
      <vt:lpstr>General Practice National Patient Survey Results - 2025</vt:lpstr>
      <vt:lpstr>PowerPoint Presentation</vt:lpstr>
      <vt:lpstr>PowerPoint Presentation</vt:lpstr>
      <vt:lpstr>CQC Update: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CANNON, Chloe (NHS DERBY AND DERBYSHIRE CCG)</dc:creator>
  <cp:lastModifiedBy>ROBERTS, Lisa (NHS DERBY AND DERBYSHIRE ICB - 15M)</cp:lastModifiedBy>
  <cp:revision>3</cp:revision>
  <dcterms:created xsi:type="dcterms:W3CDTF">2022-07-06T14:52:02Z</dcterms:created>
  <dcterms:modified xsi:type="dcterms:W3CDTF">2025-07-15T07:47:14Z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0x010100A8EA467071F9124386457461925A1E19</vt:lpwstr>
  </property>
</Properties>
</file>