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Metadata/LabelInfo.xml" ContentType="application/vnd.ms-office.classificationlabel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1" r:id="rId3"/>
    <p:sldId id="258" r:id="rId4"/>
    <p:sldId id="276" r:id="rId5"/>
    <p:sldId id="272" r:id="rId6"/>
    <p:sldId id="271" r:id="rId7"/>
    <p:sldId id="284" r:id="rId8"/>
    <p:sldId id="275" r:id="rId9"/>
    <p:sldId id="274" r:id="rId10"/>
    <p:sldId id="278" r:id="rId11"/>
    <p:sldId id="267" r:id="rId12"/>
    <p:sldId id="282" r:id="rId13"/>
    <p:sldId id="28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09/07/2025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dirty="0"/>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09/07/2025</a:t>
            </a:fld>
            <a:endParaRPr lang="en-GB" dirty="0"/>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dirty="0"/>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09/07/2025</a:t>
            </a:fld>
            <a:endParaRPr lang="en-GB" dirty="0"/>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dirty="0"/>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dirty="0"/>
          </a:p>
        </p:txBody>
      </p:sp>
      <p:sp>
        <p:nvSpPr>
          <p:cNvPr id="4" name="TextBox 3">
            <a:extLst>
              <a:ext uri="{FF2B5EF4-FFF2-40B4-BE49-F238E27FC236}">
                <a16:creationId xmlns:a16="http://schemas.microsoft.com/office/drawing/2014/main" id="{8B604A04-BA98-411F-8384-50EB88C07E5A}"/>
              </a:ext>
            </a:extLst>
          </p:cNvPr>
          <p:cNvSpPr txBox="1"/>
          <p:nvPr/>
        </p:nvSpPr>
        <p:spPr>
          <a:xfrm>
            <a:off x="1271464" y="1484784"/>
            <a:ext cx="10191499" cy="3046988"/>
          </a:xfrm>
          <a:prstGeom prst="rect">
            <a:avLst/>
          </a:prstGeom>
          <a:noFill/>
        </p:spPr>
        <p:txBody>
          <a:bodyPr wrap="square" rtlCol="0">
            <a:spAutoFit/>
          </a:bodyPr>
          <a:lstStyle/>
          <a:p>
            <a:pPr algn="ctr"/>
            <a:r>
              <a:rPr lang="en-GB" sz="3200" b="1" dirty="0">
                <a:latin typeface="Arial" pitchFamily="34" charset="0"/>
                <a:cs typeface="Arial" pitchFamily="34" charset="0"/>
              </a:rPr>
              <a:t>Primary &amp; Secondary Care Interface</a:t>
            </a:r>
          </a:p>
          <a:p>
            <a:pPr algn="ctr"/>
            <a:r>
              <a:rPr lang="en-GB" sz="3200" b="1" dirty="0">
                <a:latin typeface="Arial" pitchFamily="34" charset="0"/>
                <a:cs typeface="Arial" pitchFamily="34" charset="0"/>
              </a:rPr>
              <a:t>PPG Event</a:t>
            </a:r>
          </a:p>
          <a:p>
            <a:pPr algn="ctr"/>
            <a:endParaRPr lang="en-GB" sz="3200" b="1" dirty="0">
              <a:latin typeface="Arial" pitchFamily="34" charset="0"/>
              <a:cs typeface="Arial" pitchFamily="34" charset="0"/>
            </a:endParaRPr>
          </a:p>
          <a:p>
            <a:pPr algn="ctr"/>
            <a:r>
              <a:rPr lang="en-GB" sz="3200" b="1" dirty="0">
                <a:latin typeface="Arial" pitchFamily="34" charset="0"/>
                <a:cs typeface="Arial" pitchFamily="34" charset="0"/>
              </a:rPr>
              <a:t>July 2025</a:t>
            </a:r>
          </a:p>
          <a:p>
            <a:pPr algn="ctr"/>
            <a:endParaRPr lang="en-GB" sz="3200" b="1" dirty="0">
              <a:latin typeface="Arial" pitchFamily="34" charset="0"/>
              <a:cs typeface="Arial" pitchFamily="34" charset="0"/>
            </a:endParaRPr>
          </a:p>
          <a:p>
            <a:pPr algn="ctr"/>
            <a:r>
              <a:rPr lang="en-GB" sz="3200" b="1" dirty="0">
                <a:latin typeface="Arial" pitchFamily="34" charset="0"/>
                <a:cs typeface="Arial" pitchFamily="34" charset="0"/>
              </a:rPr>
              <a:t> </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450C5-83E9-88DD-465F-99FBA1B464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3A9938-3DD6-EC70-1E57-ABCFBEA43080}"/>
              </a:ext>
            </a:extLst>
          </p:cNvPr>
          <p:cNvSpPr>
            <a:spLocks noGrp="1"/>
          </p:cNvSpPr>
          <p:nvPr>
            <p:ph type="title"/>
          </p:nvPr>
        </p:nvSpPr>
        <p:spPr>
          <a:xfrm>
            <a:off x="228600" y="223519"/>
            <a:ext cx="10515600" cy="915035"/>
          </a:xfrm>
        </p:spPr>
        <p:txBody>
          <a:bodyPr/>
          <a:lstStyle/>
          <a:p>
            <a:pPr algn="l"/>
            <a:r>
              <a:rPr lang="en-GB" b="1" dirty="0">
                <a:solidFill>
                  <a:srgbClr val="00AED9"/>
                </a:solidFill>
                <a:latin typeface="Arial" pitchFamily="34" charset="0"/>
                <a:cs typeface="Arial" pitchFamily="34" charset="0"/>
              </a:rPr>
              <a:t> Advice &amp; Guidance (A&amp;G)</a:t>
            </a:r>
          </a:p>
        </p:txBody>
      </p:sp>
      <p:sp>
        <p:nvSpPr>
          <p:cNvPr id="3" name="Content Placeholder 2">
            <a:extLst>
              <a:ext uri="{FF2B5EF4-FFF2-40B4-BE49-F238E27FC236}">
                <a16:creationId xmlns:a16="http://schemas.microsoft.com/office/drawing/2014/main" id="{EA240ECE-F016-8A7E-B84E-66F95A7EE863}"/>
              </a:ext>
            </a:extLst>
          </p:cNvPr>
          <p:cNvSpPr>
            <a:spLocks noGrp="1"/>
          </p:cNvSpPr>
          <p:nvPr>
            <p:ph idx="1"/>
          </p:nvPr>
        </p:nvSpPr>
        <p:spPr>
          <a:xfrm>
            <a:off x="838200" y="1452880"/>
            <a:ext cx="10515600" cy="4724083"/>
          </a:xfrm>
        </p:spPr>
        <p:txBody>
          <a:bodyPr>
            <a:normAutofit/>
          </a:bodyPr>
          <a:lstStyle/>
          <a:p>
            <a:r>
              <a:rPr lang="en-GB" sz="2400" dirty="0">
                <a:latin typeface="Arial" pitchFamily="34" charset="0"/>
                <a:cs typeface="Arial" pitchFamily="34" charset="0"/>
              </a:rPr>
              <a:t>A&amp;G is a digital communication pathway that allows clinicians, typically GPs, to seek expert advice from specialists before or instead of formally referring a patient for specialist care.</a:t>
            </a:r>
          </a:p>
          <a:p>
            <a:r>
              <a:rPr lang="en-GB" sz="2400" dirty="0">
                <a:latin typeface="Arial" pitchFamily="34" charset="0"/>
                <a:cs typeface="Arial" pitchFamily="34" charset="0"/>
              </a:rPr>
              <a:t>Inclusion of the A&amp;G Direct Enhanced Service contract for General Practice for 2025/26.</a:t>
            </a:r>
          </a:p>
          <a:p>
            <a:r>
              <a:rPr lang="en-GB" sz="2400" dirty="0">
                <a:latin typeface="Arial" pitchFamily="34" charset="0"/>
                <a:cs typeface="Arial" pitchFamily="34" charset="0"/>
              </a:rPr>
              <a:t>A&amp;G leads to quicker access to specialist advice and clinical management, improved patient care and reduced unnecessary hospital visits. In the longer term the NHSE ambition is that this will reduce waiting times for outpatient appointments.</a:t>
            </a:r>
          </a:p>
          <a:p>
            <a:r>
              <a:rPr lang="en-GB" sz="2400" dirty="0">
                <a:latin typeface="Arial" pitchFamily="34" charset="0"/>
                <a:cs typeface="Arial" pitchFamily="34" charset="0"/>
              </a:rPr>
              <a:t>The Primary &amp; Secondary Care Interface Working Group will lead on oversight of the quality improvement of A&amp;G, which will lead to further improvements in patient care across Derby &amp; Derbyshire. </a:t>
            </a:r>
          </a:p>
          <a:p>
            <a:endParaRPr lang="en-GB" sz="2400" dirty="0">
              <a:latin typeface="Arial" pitchFamily="34" charset="0"/>
              <a:cs typeface="Arial" pitchFamily="34" charset="0"/>
            </a:endParaRPr>
          </a:p>
        </p:txBody>
      </p:sp>
    </p:spTree>
    <p:extLst>
      <p:ext uri="{BB962C8B-B14F-4D97-AF65-F5344CB8AC3E}">
        <p14:creationId xmlns:p14="http://schemas.microsoft.com/office/powerpoint/2010/main" val="3963372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A0B18-4264-6AD6-891B-FB02F2050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99DC19-6736-F54E-E7A9-060069143120}"/>
              </a:ext>
            </a:extLst>
          </p:cNvPr>
          <p:cNvSpPr>
            <a:spLocks noGrp="1"/>
          </p:cNvSpPr>
          <p:nvPr>
            <p:ph type="title"/>
          </p:nvPr>
        </p:nvSpPr>
        <p:spPr>
          <a:xfrm>
            <a:off x="200025" y="155575"/>
            <a:ext cx="10515600" cy="915035"/>
          </a:xfrm>
        </p:spPr>
        <p:txBody>
          <a:bodyPr>
            <a:normAutofit/>
          </a:bodyPr>
          <a:lstStyle/>
          <a:p>
            <a:pPr algn="l"/>
            <a:r>
              <a:rPr lang="en-GB" b="1" dirty="0">
                <a:solidFill>
                  <a:srgbClr val="00AED9"/>
                </a:solidFill>
                <a:latin typeface="Arial" pitchFamily="34" charset="0"/>
                <a:cs typeface="Arial" pitchFamily="34" charset="0"/>
              </a:rPr>
              <a:t>Patient Experience </a:t>
            </a:r>
          </a:p>
        </p:txBody>
      </p:sp>
      <p:sp>
        <p:nvSpPr>
          <p:cNvPr id="3" name="Content Placeholder 2">
            <a:extLst>
              <a:ext uri="{FF2B5EF4-FFF2-40B4-BE49-F238E27FC236}">
                <a16:creationId xmlns:a16="http://schemas.microsoft.com/office/drawing/2014/main" id="{768CC95A-5BCC-F7A7-1AE2-3B69F7CC5BEE}"/>
              </a:ext>
            </a:extLst>
          </p:cNvPr>
          <p:cNvSpPr>
            <a:spLocks noGrp="1"/>
          </p:cNvSpPr>
          <p:nvPr>
            <p:ph idx="1"/>
          </p:nvPr>
        </p:nvSpPr>
        <p:spPr>
          <a:xfrm>
            <a:off x="838200" y="1239520"/>
            <a:ext cx="10515600" cy="4724083"/>
          </a:xfrm>
        </p:spPr>
        <p:txBody>
          <a:bodyPr>
            <a:normAutofit fontScale="85000" lnSpcReduction="10000"/>
          </a:bodyPr>
          <a:lstStyle/>
          <a:p>
            <a:pPr marL="0" indent="0">
              <a:buClr>
                <a:schemeClr val="accent1">
                  <a:lumMod val="50000"/>
                </a:schemeClr>
              </a:buClr>
              <a:buNone/>
            </a:pPr>
            <a:endParaRPr lang="en-GB" sz="2400" b="0" i="0" u="none" strike="noStrike" baseline="0" dirty="0">
              <a:solidFill>
                <a:srgbClr val="221F1F"/>
              </a:solidFill>
              <a:latin typeface="Arial" panose="020B0604020202020204" pitchFamily="34" charset="0"/>
            </a:endParaRPr>
          </a:p>
          <a:p>
            <a:r>
              <a:rPr lang="en-GB" b="0" i="0" u="none" strike="noStrike" baseline="0" dirty="0">
                <a:solidFill>
                  <a:srgbClr val="221F1F"/>
                </a:solidFill>
                <a:latin typeface="Arial" panose="020B0604020202020204" pitchFamily="34" charset="0"/>
              </a:rPr>
              <a:t>Keen to gather patient insights linked to Interface related issues.</a:t>
            </a:r>
          </a:p>
          <a:p>
            <a:r>
              <a:rPr lang="en-GB" dirty="0">
                <a:solidFill>
                  <a:srgbClr val="221F1F"/>
                </a:solidFill>
                <a:latin typeface="Arial" panose="020B0604020202020204" pitchFamily="34" charset="0"/>
              </a:rPr>
              <a:t>To h</a:t>
            </a:r>
            <a:r>
              <a:rPr lang="en-GB" b="0" i="0" u="none" strike="noStrike" baseline="0" dirty="0">
                <a:solidFill>
                  <a:srgbClr val="221F1F"/>
                </a:solidFill>
                <a:latin typeface="Arial" panose="020B0604020202020204" pitchFamily="34" charset="0"/>
              </a:rPr>
              <a:t>elp to develop prioritisation for areas of focus.</a:t>
            </a:r>
          </a:p>
          <a:p>
            <a:endParaRPr lang="en-GB" b="0" i="0" u="none" strike="noStrike" baseline="0" dirty="0">
              <a:solidFill>
                <a:srgbClr val="221F1F"/>
              </a:solidFill>
              <a:latin typeface="Arial" panose="020B0604020202020204" pitchFamily="34" charset="0"/>
            </a:endParaRPr>
          </a:p>
          <a:p>
            <a:r>
              <a:rPr lang="en-GB" b="0" i="0" u="none" strike="noStrike" baseline="0" dirty="0">
                <a:solidFill>
                  <a:srgbClr val="221F1F"/>
                </a:solidFill>
                <a:latin typeface="Arial" panose="020B0604020202020204" pitchFamily="34" charset="0"/>
              </a:rPr>
              <a:t>NHSE Guidance on focussed areas:</a:t>
            </a:r>
          </a:p>
          <a:p>
            <a:r>
              <a:rPr lang="en-GB" b="0" i="0" u="none" strike="noStrike" baseline="0" dirty="0">
                <a:solidFill>
                  <a:srgbClr val="221F1F"/>
                </a:solidFill>
                <a:latin typeface="Arial" panose="020B0604020202020204" pitchFamily="34" charset="0"/>
              </a:rPr>
              <a:t>Onward referrals</a:t>
            </a:r>
          </a:p>
          <a:p>
            <a:r>
              <a:rPr lang="en-GB" b="0" i="0" u="none" strike="noStrike" baseline="0" dirty="0">
                <a:solidFill>
                  <a:srgbClr val="221F1F"/>
                </a:solidFill>
                <a:latin typeface="Arial" panose="020B0604020202020204" pitchFamily="34" charset="0"/>
              </a:rPr>
              <a:t>Fit Notes &amp; Discharge Letters</a:t>
            </a:r>
          </a:p>
          <a:p>
            <a:r>
              <a:rPr lang="en-GB" b="0" i="0" u="none" strike="noStrike" baseline="0" dirty="0">
                <a:solidFill>
                  <a:srgbClr val="221F1F"/>
                </a:solidFill>
                <a:latin typeface="Arial" panose="020B0604020202020204" pitchFamily="34" charset="0"/>
              </a:rPr>
              <a:t>Call &amp; Recall</a:t>
            </a:r>
          </a:p>
          <a:p>
            <a:r>
              <a:rPr lang="en-GB" b="0" i="0" u="none" strike="noStrike" baseline="0" dirty="0">
                <a:solidFill>
                  <a:srgbClr val="221F1F"/>
                </a:solidFill>
                <a:latin typeface="Arial" panose="020B0604020202020204" pitchFamily="34" charset="0"/>
              </a:rPr>
              <a:t>Clear Points of Contact</a:t>
            </a:r>
          </a:p>
          <a:p>
            <a:r>
              <a:rPr lang="en-GB" b="0" i="0" u="none" strike="noStrike" baseline="0" dirty="0">
                <a:solidFill>
                  <a:srgbClr val="221F1F"/>
                </a:solidFill>
                <a:latin typeface="Arial" panose="020B0604020202020204" pitchFamily="34" charset="0"/>
              </a:rPr>
              <a:t>Already accessed existing forums to capture Interface related issues raised by patients; including consultation forums, Healthwatch, Patient and Carer consultations, PPG groups and provider patient complaint platforms.</a:t>
            </a:r>
          </a:p>
          <a:p>
            <a:endParaRPr lang="en-GB" b="0" i="0" u="none" strike="noStrike" baseline="0" dirty="0">
              <a:solidFill>
                <a:srgbClr val="221F1F"/>
              </a:solidFill>
              <a:latin typeface="Arial" panose="020B0604020202020204" pitchFamily="34" charset="0"/>
            </a:endParaRPr>
          </a:p>
          <a:p>
            <a:pPr marL="0" indent="0">
              <a:buNone/>
            </a:pPr>
            <a:endParaRPr lang="en-GB" dirty="0">
              <a:latin typeface="Arial" pitchFamily="34" charset="0"/>
              <a:cs typeface="Arial" pitchFamily="34" charset="0"/>
            </a:endParaRPr>
          </a:p>
        </p:txBody>
      </p:sp>
    </p:spTree>
    <p:extLst>
      <p:ext uri="{BB962C8B-B14F-4D97-AF65-F5344CB8AC3E}">
        <p14:creationId xmlns:p14="http://schemas.microsoft.com/office/powerpoint/2010/main" val="4076209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0E8BA-0BE1-A866-E6ED-5D683BA89B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EA7E0-F25A-BCB7-7E91-38ACF640E60C}"/>
              </a:ext>
            </a:extLst>
          </p:cNvPr>
          <p:cNvSpPr>
            <a:spLocks noGrp="1"/>
          </p:cNvSpPr>
          <p:nvPr>
            <p:ph type="title"/>
          </p:nvPr>
        </p:nvSpPr>
        <p:spPr>
          <a:xfrm>
            <a:off x="200025" y="155575"/>
            <a:ext cx="10515600" cy="1297305"/>
          </a:xfrm>
        </p:spPr>
        <p:txBody>
          <a:bodyPr>
            <a:normAutofit fontScale="90000"/>
          </a:bodyPr>
          <a:lstStyle/>
          <a:p>
            <a:pPr algn="l"/>
            <a:r>
              <a:rPr lang="en-GB" b="1" dirty="0">
                <a:solidFill>
                  <a:srgbClr val="00AED9"/>
                </a:solidFill>
                <a:latin typeface="Arial" pitchFamily="34" charset="0"/>
                <a:cs typeface="Arial" pitchFamily="34" charset="0"/>
              </a:rPr>
              <a:t>Patient Experience linked to the Interface raised by patients through various routes</a:t>
            </a:r>
          </a:p>
        </p:txBody>
      </p:sp>
      <p:sp>
        <p:nvSpPr>
          <p:cNvPr id="3" name="Content Placeholder 2">
            <a:extLst>
              <a:ext uri="{FF2B5EF4-FFF2-40B4-BE49-F238E27FC236}">
                <a16:creationId xmlns:a16="http://schemas.microsoft.com/office/drawing/2014/main" id="{B25489E2-4737-31C5-0240-F8608E145F06}"/>
              </a:ext>
            </a:extLst>
          </p:cNvPr>
          <p:cNvSpPr>
            <a:spLocks noGrp="1"/>
          </p:cNvSpPr>
          <p:nvPr>
            <p:ph idx="1"/>
          </p:nvPr>
        </p:nvSpPr>
        <p:spPr>
          <a:xfrm>
            <a:off x="838200" y="1452880"/>
            <a:ext cx="10515600" cy="4724083"/>
          </a:xfrm>
        </p:spPr>
        <p:txBody>
          <a:bodyPr>
            <a:normAutofit/>
          </a:bodyPr>
          <a:lstStyle/>
          <a:p>
            <a:pPr marL="0" indent="0" algn="l">
              <a:buNone/>
            </a:pPr>
            <a:endParaRPr lang="en-GB" sz="1800" b="0" i="0" u="none" strike="noStrike" baseline="0" dirty="0">
              <a:solidFill>
                <a:srgbClr val="000000"/>
              </a:solidFill>
              <a:latin typeface="Arial" panose="020B0604020202020204" pitchFamily="34" charset="0"/>
            </a:endParaRPr>
          </a:p>
          <a:p>
            <a:pPr algn="l"/>
            <a:r>
              <a:rPr lang="en-GB" sz="1800" b="0" i="0" u="none" strike="noStrike" baseline="0" dirty="0">
                <a:solidFill>
                  <a:srgbClr val="000000"/>
                </a:solidFill>
                <a:latin typeface="Arial" panose="020B0604020202020204" pitchFamily="34" charset="0"/>
              </a:rPr>
              <a:t>GP practice attempts to contact the Community and Secondary Care teams, difficulty establishing a clear point of contact</a:t>
            </a:r>
          </a:p>
          <a:p>
            <a:pPr algn="l"/>
            <a:r>
              <a:rPr lang="en-GB" sz="1800" b="0" i="0" u="none" strike="noStrike" baseline="0" dirty="0">
                <a:solidFill>
                  <a:srgbClr val="000000"/>
                </a:solidFill>
                <a:latin typeface="Arial" panose="020B0604020202020204" pitchFamily="34" charset="0"/>
              </a:rPr>
              <a:t>Inconsistent communication re prescription changes</a:t>
            </a:r>
          </a:p>
          <a:p>
            <a:pPr algn="l"/>
            <a:r>
              <a:rPr lang="en-GB" sz="1800" b="0" i="0" u="none" strike="noStrike" baseline="0" dirty="0">
                <a:solidFill>
                  <a:srgbClr val="000000"/>
                </a:solidFill>
                <a:latin typeface="Arial" panose="020B0604020202020204" pitchFamily="34" charset="0"/>
              </a:rPr>
              <a:t>Delays to communication following outpatients or hospital discharge</a:t>
            </a:r>
          </a:p>
          <a:p>
            <a:pPr algn="l"/>
            <a:r>
              <a:rPr lang="en-GB" sz="1800" b="0" i="0" u="none" strike="noStrike" baseline="0" dirty="0">
                <a:solidFill>
                  <a:srgbClr val="000000"/>
                </a:solidFill>
                <a:latin typeface="Arial" panose="020B0604020202020204" pitchFamily="34" charset="0"/>
              </a:rPr>
              <a:t>Uncoordinated support following discharge, too early discharge, and poor discharge planning </a:t>
            </a:r>
          </a:p>
          <a:p>
            <a:pPr algn="l"/>
            <a:r>
              <a:rPr lang="en-GB" sz="1800" b="0" i="0" u="none" strike="noStrike" baseline="0" dirty="0">
                <a:solidFill>
                  <a:srgbClr val="000000"/>
                </a:solidFill>
                <a:latin typeface="Arial" panose="020B0604020202020204" pitchFamily="34" charset="0"/>
              </a:rPr>
              <a:t>Onward Referrals</a:t>
            </a:r>
          </a:p>
          <a:p>
            <a:pPr algn="l"/>
            <a:r>
              <a:rPr lang="en-GB" sz="1800" b="0" i="0" u="none" strike="noStrike" baseline="0" dirty="0">
                <a:solidFill>
                  <a:srgbClr val="000000"/>
                </a:solidFill>
                <a:latin typeface="Arial" panose="020B0604020202020204" pitchFamily="34" charset="0"/>
              </a:rPr>
              <a:t>Lack of sufficient referral management system-patients unclear how to access support</a:t>
            </a:r>
          </a:p>
          <a:p>
            <a:pPr algn="l"/>
            <a:r>
              <a:rPr lang="en-GB" sz="1800" b="0" i="0" u="none" strike="noStrike" baseline="0" dirty="0">
                <a:solidFill>
                  <a:srgbClr val="000000"/>
                </a:solidFill>
                <a:latin typeface="Arial" panose="020B0604020202020204" pitchFamily="34" charset="0"/>
              </a:rPr>
              <a:t>Re-referral from GP into secondary care</a:t>
            </a:r>
          </a:p>
          <a:p>
            <a:pPr algn="l"/>
            <a:endParaRPr lang="en-GB" sz="1800" b="0" i="0" u="none" strike="noStrike" baseline="0" dirty="0">
              <a:solidFill>
                <a:srgbClr val="000000"/>
              </a:solidFill>
              <a:latin typeface="Arial" panose="020B0604020202020204" pitchFamily="34" charset="0"/>
            </a:endParaRPr>
          </a:p>
          <a:p>
            <a:pPr>
              <a:buClr>
                <a:schemeClr val="accent1">
                  <a:lumMod val="50000"/>
                </a:schemeClr>
              </a:buClr>
            </a:pPr>
            <a:endParaRPr lang="en-GB" sz="2400" b="0" i="0" u="none" strike="noStrike" baseline="0" dirty="0">
              <a:solidFill>
                <a:srgbClr val="221F1F"/>
              </a:solidFill>
              <a:latin typeface="Arial" panose="020B0604020202020204" pitchFamily="34" charset="0"/>
            </a:endParaRPr>
          </a:p>
          <a:p>
            <a:endParaRPr lang="en-GB" b="0" i="0" u="none" strike="noStrike" baseline="0" dirty="0">
              <a:solidFill>
                <a:srgbClr val="221F1F"/>
              </a:solidFill>
              <a:latin typeface="Arial" panose="020B0604020202020204" pitchFamily="34" charset="0"/>
            </a:endParaRPr>
          </a:p>
          <a:p>
            <a:endParaRPr lang="en-GB" b="0" i="0" u="none" strike="noStrike" baseline="0" dirty="0">
              <a:solidFill>
                <a:srgbClr val="221F1F"/>
              </a:solidFill>
              <a:latin typeface="Arial" panose="020B0604020202020204" pitchFamily="34" charset="0"/>
            </a:endParaRPr>
          </a:p>
          <a:p>
            <a:pPr marL="0" indent="0">
              <a:buNone/>
            </a:pPr>
            <a:endParaRPr lang="en-GB" dirty="0">
              <a:latin typeface="Arial" pitchFamily="34" charset="0"/>
              <a:cs typeface="Arial" pitchFamily="34" charset="0"/>
            </a:endParaRPr>
          </a:p>
        </p:txBody>
      </p:sp>
    </p:spTree>
    <p:extLst>
      <p:ext uri="{BB962C8B-B14F-4D97-AF65-F5344CB8AC3E}">
        <p14:creationId xmlns:p14="http://schemas.microsoft.com/office/powerpoint/2010/main" val="3188191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5B9E-3F65-A38B-0FCE-4834D5EF93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5FCBCF-D599-C775-AB07-AF56E41777B3}"/>
              </a:ext>
            </a:extLst>
          </p:cNvPr>
          <p:cNvSpPr>
            <a:spLocks noGrp="1"/>
          </p:cNvSpPr>
          <p:nvPr>
            <p:ph type="title"/>
          </p:nvPr>
        </p:nvSpPr>
        <p:spPr>
          <a:xfrm>
            <a:off x="200025" y="633095"/>
            <a:ext cx="10515600" cy="915035"/>
          </a:xfrm>
        </p:spPr>
        <p:txBody>
          <a:bodyPr>
            <a:normAutofit fontScale="90000"/>
          </a:bodyPr>
          <a:lstStyle/>
          <a:p>
            <a:pPr algn="l"/>
            <a:r>
              <a:rPr lang="en-GB" b="1" dirty="0">
                <a:solidFill>
                  <a:srgbClr val="00AED9"/>
                </a:solidFill>
                <a:latin typeface="Arial" pitchFamily="34" charset="0"/>
                <a:cs typeface="Arial" pitchFamily="34" charset="0"/>
              </a:rPr>
              <a:t>Contact Details</a:t>
            </a:r>
            <a:br>
              <a:rPr lang="en-GB" b="1" dirty="0">
                <a:solidFill>
                  <a:srgbClr val="00AED9"/>
                </a:solidFill>
                <a:latin typeface="Arial" pitchFamily="34" charset="0"/>
                <a:cs typeface="Arial" pitchFamily="34" charset="0"/>
              </a:rPr>
            </a:br>
            <a:endParaRPr lang="en-GB" b="1" dirty="0">
              <a:solidFill>
                <a:srgbClr val="00AED9"/>
              </a:solidFill>
              <a:latin typeface="Arial" pitchFamily="34" charset="0"/>
              <a:cs typeface="Arial" pitchFamily="34" charset="0"/>
            </a:endParaRPr>
          </a:p>
        </p:txBody>
      </p:sp>
      <p:sp>
        <p:nvSpPr>
          <p:cNvPr id="3" name="Content Placeholder 2">
            <a:extLst>
              <a:ext uri="{FF2B5EF4-FFF2-40B4-BE49-F238E27FC236}">
                <a16:creationId xmlns:a16="http://schemas.microsoft.com/office/drawing/2014/main" id="{2240DC36-3EEB-E17F-F026-F3A491676353}"/>
              </a:ext>
            </a:extLst>
          </p:cNvPr>
          <p:cNvSpPr>
            <a:spLocks noGrp="1"/>
          </p:cNvSpPr>
          <p:nvPr>
            <p:ph idx="1"/>
          </p:nvPr>
        </p:nvSpPr>
        <p:spPr>
          <a:xfrm>
            <a:off x="838200" y="1452880"/>
            <a:ext cx="10515600" cy="4724083"/>
          </a:xfrm>
        </p:spPr>
        <p:txBody>
          <a:bodyPr>
            <a:normAutofit/>
          </a:bodyPr>
          <a:lstStyle/>
          <a:p>
            <a:pPr algn="l"/>
            <a:endParaRPr lang="en-GB" sz="1800" b="0" i="0" u="none" strike="noStrike" baseline="0" dirty="0">
              <a:solidFill>
                <a:srgbClr val="000000"/>
              </a:solidFill>
              <a:latin typeface="Arial" panose="020B0604020202020204" pitchFamily="34" charset="0"/>
            </a:endParaRPr>
          </a:p>
          <a:p>
            <a:pPr>
              <a:buClr>
                <a:schemeClr val="accent1">
                  <a:lumMod val="50000"/>
                </a:schemeClr>
              </a:buClr>
            </a:pPr>
            <a:endParaRPr lang="en-GB" sz="2400" b="0" i="0" u="none" strike="noStrike" baseline="0" dirty="0">
              <a:solidFill>
                <a:srgbClr val="221F1F"/>
              </a:solidFill>
              <a:latin typeface="Arial" panose="020B0604020202020204" pitchFamily="34" charset="0"/>
            </a:endParaRPr>
          </a:p>
          <a:p>
            <a:r>
              <a:rPr lang="en-GB" b="0" i="0" u="none" strike="noStrike" baseline="0" dirty="0">
                <a:solidFill>
                  <a:srgbClr val="221F1F"/>
                </a:solidFill>
                <a:latin typeface="Arial" panose="020B0604020202020204" pitchFamily="34" charset="0"/>
              </a:rPr>
              <a:t>Name:	Dr Kath Bagshaw </a:t>
            </a:r>
          </a:p>
          <a:p>
            <a:r>
              <a:rPr lang="en-GB" b="0" i="0" u="none" strike="noStrike" baseline="0" dirty="0">
                <a:solidFill>
                  <a:srgbClr val="221F1F"/>
                </a:solidFill>
                <a:latin typeface="Arial" panose="020B0604020202020204" pitchFamily="34" charset="0"/>
              </a:rPr>
              <a:t>Title:	Deputy Chief Medical Officer</a:t>
            </a:r>
          </a:p>
          <a:p>
            <a:r>
              <a:rPr lang="en-GB" b="0" i="0" u="none" strike="noStrike" baseline="0" dirty="0">
                <a:solidFill>
                  <a:srgbClr val="221F1F"/>
                </a:solidFill>
                <a:latin typeface="Arial" panose="020B0604020202020204" pitchFamily="34" charset="0"/>
              </a:rPr>
              <a:t>Email:	ddicb.primarycarequalityteam@nhs.net</a:t>
            </a:r>
          </a:p>
          <a:p>
            <a:r>
              <a:rPr lang="en-GB" b="0" i="0" u="none" strike="noStrike" baseline="0" dirty="0">
                <a:solidFill>
                  <a:srgbClr val="221F1F"/>
                </a:solidFill>
                <a:latin typeface="Arial" panose="020B0604020202020204" pitchFamily="34" charset="0"/>
              </a:rPr>
              <a:t>Web: 	https://joinedupcarederbyshire.co.uk </a:t>
            </a:r>
          </a:p>
          <a:p>
            <a:endParaRPr lang="en-GB" b="0" i="0" u="none" strike="noStrike" baseline="0" dirty="0">
              <a:solidFill>
                <a:srgbClr val="221F1F"/>
              </a:solidFill>
              <a:latin typeface="Arial" panose="020B0604020202020204" pitchFamily="34" charset="0"/>
            </a:endParaRPr>
          </a:p>
          <a:p>
            <a:pPr marL="0" indent="0">
              <a:buNone/>
            </a:pPr>
            <a:endParaRPr lang="en-GB" dirty="0">
              <a:latin typeface="Arial" pitchFamily="34" charset="0"/>
              <a:cs typeface="Arial" pitchFamily="34" charset="0"/>
            </a:endParaRPr>
          </a:p>
        </p:txBody>
      </p:sp>
    </p:spTree>
    <p:extLst>
      <p:ext uri="{BB962C8B-B14F-4D97-AF65-F5344CB8AC3E}">
        <p14:creationId xmlns:p14="http://schemas.microsoft.com/office/powerpoint/2010/main" val="427481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AE894-28A0-3A8F-CEA7-650734123F82}"/>
              </a:ext>
            </a:extLst>
          </p:cNvPr>
          <p:cNvSpPr>
            <a:spLocks noGrp="1"/>
          </p:cNvSpPr>
          <p:nvPr>
            <p:ph type="title"/>
          </p:nvPr>
        </p:nvSpPr>
        <p:spPr/>
        <p:txBody>
          <a:bodyPr/>
          <a:lstStyle/>
          <a:p>
            <a:r>
              <a:rPr lang="en-GB" b="1" dirty="0">
                <a:solidFill>
                  <a:srgbClr val="00B0F0"/>
                </a:solidFill>
                <a:latin typeface="Arial" panose="020B0604020202020204" pitchFamily="34" charset="0"/>
                <a:cs typeface="Arial" panose="020B0604020202020204" pitchFamily="34" charset="0"/>
              </a:rPr>
              <a:t>Presented by: </a:t>
            </a:r>
          </a:p>
        </p:txBody>
      </p:sp>
      <p:sp>
        <p:nvSpPr>
          <p:cNvPr id="3" name="Content Placeholder 2">
            <a:extLst>
              <a:ext uri="{FF2B5EF4-FFF2-40B4-BE49-F238E27FC236}">
                <a16:creationId xmlns:a16="http://schemas.microsoft.com/office/drawing/2014/main" id="{9C295B9D-092F-6AE2-837C-13D3C2BB4526}"/>
              </a:ext>
            </a:extLst>
          </p:cNvPr>
          <p:cNvSpPr>
            <a:spLocks noGrp="1"/>
          </p:cNvSpPr>
          <p:nvPr>
            <p:ph idx="1"/>
          </p:nvPr>
        </p:nvSpPr>
        <p:spPr/>
        <p:txBody>
          <a:bodyPr>
            <a:normAutofit lnSpcReduction="10000"/>
          </a:bodyPr>
          <a:lstStyle/>
          <a:p>
            <a:pPr>
              <a:lnSpc>
                <a:spcPct val="100000"/>
              </a:lnSpc>
            </a:pPr>
            <a:r>
              <a:rPr lang="en-GB" dirty="0">
                <a:latin typeface="Arial" panose="020B0604020202020204" pitchFamily="34" charset="0"/>
                <a:cs typeface="Arial" panose="020B0604020202020204" pitchFamily="34" charset="0"/>
              </a:rPr>
              <a:t>Dr Kath </a:t>
            </a:r>
            <a:r>
              <a:rPr lang="en-GB" dirty="0" err="1">
                <a:latin typeface="Arial" panose="020B0604020202020204" pitchFamily="34" charset="0"/>
                <a:cs typeface="Arial" panose="020B0604020202020204" pitchFamily="34" charset="0"/>
              </a:rPr>
              <a:t>Bagshaw,</a:t>
            </a:r>
            <a:r>
              <a:rPr lang="en-GB" dirty="0">
                <a:latin typeface="Arial" panose="020B0604020202020204" pitchFamily="34" charset="0"/>
                <a:cs typeface="Arial" panose="020B0604020202020204" pitchFamily="34" charset="0"/>
              </a:rPr>
              <a:t> GP Partner in Ilkeston and Deputy Chief Medical Officer, Derby and Derbyshire Integrated Care Board.</a:t>
            </a:r>
          </a:p>
          <a:p>
            <a:pPr>
              <a:lnSpc>
                <a:spcPct val="100000"/>
              </a:lnSpc>
            </a:pPr>
            <a:endParaRPr lang="en-GB" dirty="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Chair of Derby and Derbyshire Primary and Secondary Care Interface Working Group.</a:t>
            </a:r>
          </a:p>
          <a:p>
            <a:pPr>
              <a:lnSpc>
                <a:spcPct val="100000"/>
              </a:lnSpc>
            </a:pPr>
            <a:endParaRPr lang="en-GB" dirty="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Joanne Goodison, Senior Programme Manager at Derby and Derbyshire Integrated Care Board, for the Interface Working Group.</a:t>
            </a:r>
          </a:p>
          <a:p>
            <a:endParaRPr lang="en-GB" dirty="0"/>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47FB298C-D06B-F60A-90A3-C703B73B0761}"/>
                  </a:ext>
                </a:extLst>
              </p:cNvPr>
              <p:cNvGraphicFramePr>
                <a:graphicFrameLocks noChangeAspect="1"/>
              </p:cNvGraphicFramePr>
              <p:nvPr>
                <p:extLst>
                  <p:ext uri="{D42A27DB-BD31-4B8C-83A1-F6EECF244321}">
                    <p14:modId xmlns:p14="http://schemas.microsoft.com/office/powerpoint/2010/main" val="2408716520"/>
                  </p:ext>
                </p:extLst>
              </p:nvPr>
            </p:nvGraphicFramePr>
            <p:xfrm>
              <a:off x="-660400" y="-2093383"/>
              <a:ext cx="3048000" cy="1714500"/>
            </p:xfrm>
            <a:graphic>
              <a:graphicData uri="http://schemas.microsoft.com/office/powerpoint/2016/slidezoom">
                <pslz:sldZm>
                  <pslz:sldZmObj sldId="281" cId="1947378956">
                    <pslz:zmPr id="{F77254C6-FAC6-41FD-9F04-9498E61D69EA}"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Slide Zoom 4">
                <a:extLst>
                  <a:ext uri="{FF2B5EF4-FFF2-40B4-BE49-F238E27FC236}">
                    <a16:creationId xmlns:a16="http://schemas.microsoft.com/office/drawing/2014/main" id="{47FB298C-D06B-F60A-90A3-C703B73B0761}"/>
                  </a:ext>
                </a:extLst>
              </p:cNvPr>
              <p:cNvPicPr>
                <a:picLocks noGrp="1" noRot="1" noChangeAspect="1" noMove="1" noResize="1" noEditPoints="1" noAdjustHandles="1" noChangeArrowheads="1" noChangeShapeType="1"/>
              </p:cNvPicPr>
              <p:nvPr/>
            </p:nvPicPr>
            <p:blipFill>
              <a:blip r:embed="rId3"/>
              <a:stretch>
                <a:fillRect/>
              </a:stretch>
            </p:blipFill>
            <p:spPr>
              <a:xfrm>
                <a:off x="-660400" y="-2093383"/>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9473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5" y="212725"/>
            <a:ext cx="10515600" cy="843915"/>
          </a:xfrm>
        </p:spPr>
        <p:txBody>
          <a:bodyPr/>
          <a:lstStyle/>
          <a:p>
            <a:pPr algn="l"/>
            <a:r>
              <a:rPr lang="en-GB" b="1" dirty="0">
                <a:solidFill>
                  <a:srgbClr val="00AED9"/>
                </a:solidFill>
                <a:latin typeface="Arial" pitchFamily="34" charset="0"/>
                <a:cs typeface="Arial" pitchFamily="34" charset="0"/>
              </a:rPr>
              <a:t>Red Tape Challenge</a:t>
            </a:r>
          </a:p>
        </p:txBody>
      </p:sp>
      <p:sp>
        <p:nvSpPr>
          <p:cNvPr id="3" name="Content Placeholder 2"/>
          <p:cNvSpPr>
            <a:spLocks noGrp="1"/>
          </p:cNvSpPr>
          <p:nvPr>
            <p:ph idx="1"/>
          </p:nvPr>
        </p:nvSpPr>
        <p:spPr>
          <a:xfrm>
            <a:off x="292893" y="1474787"/>
            <a:ext cx="11508582" cy="4371658"/>
          </a:xfrm>
        </p:spPr>
        <p:txBody>
          <a:bodyPr>
            <a:noAutofit/>
          </a:bodyPr>
          <a:lstStyle/>
          <a:p>
            <a:pPr marL="0" indent="0">
              <a:buNone/>
            </a:pPr>
            <a:r>
              <a:rPr lang="en-GB" sz="2400" dirty="0">
                <a:latin typeface="Arial" panose="020B0604020202020204" pitchFamily="34" charset="0"/>
                <a:cs typeface="Arial" pitchFamily="34" charset="0"/>
              </a:rPr>
              <a:t>NHSE-led by Clare Fuller, GP and Primary Care Medical Director for NHS England.</a:t>
            </a:r>
          </a:p>
          <a:p>
            <a:pPr marL="0" indent="0">
              <a:buNone/>
            </a:pPr>
            <a:endParaRPr lang="en-GB" sz="2400" dirty="0">
              <a:latin typeface="Arial" panose="020B0604020202020204" pitchFamily="34" charset="0"/>
              <a:cs typeface="Arial" pitchFamily="34" charset="0"/>
            </a:endParaRPr>
          </a:p>
          <a:p>
            <a:pPr marL="0" indent="0">
              <a:buNone/>
            </a:pPr>
            <a:r>
              <a:rPr lang="en-GB" sz="2400" dirty="0">
                <a:latin typeface="Arial" panose="020B0604020202020204" pitchFamily="34" charset="0"/>
                <a:cs typeface="Arial" pitchFamily="34" charset="0"/>
              </a:rPr>
              <a:t>Engaged wide range of stakeholders, in collaboration with NHS Confederation:</a:t>
            </a:r>
          </a:p>
          <a:p>
            <a:pPr marL="0" indent="0">
              <a:buNone/>
            </a:pPr>
            <a:endParaRPr lang="en-GB" sz="2400" dirty="0">
              <a:latin typeface="Arial" panose="020B0604020202020204" pitchFamily="34" charset="0"/>
              <a:cs typeface="Arial" pitchFamily="34" charset="0"/>
            </a:endParaRPr>
          </a:p>
          <a:p>
            <a:pPr>
              <a:buClr>
                <a:schemeClr val="accent1">
                  <a:lumMod val="50000"/>
                </a:schemeClr>
              </a:buClr>
            </a:pPr>
            <a:r>
              <a:rPr lang="en-GB" sz="2400" b="1" dirty="0">
                <a:latin typeface="Arial" panose="020B0604020202020204" pitchFamily="34" charset="0"/>
                <a:cs typeface="Arial" pitchFamily="34" charset="0"/>
              </a:rPr>
              <a:t>Phase One – Listening </a:t>
            </a:r>
            <a:r>
              <a:rPr lang="en-GB" sz="2400" dirty="0">
                <a:latin typeface="Arial" panose="020B0604020202020204" pitchFamily="34" charset="0"/>
                <a:cs typeface="Arial" pitchFamily="34" charset="0"/>
              </a:rPr>
              <a:t>(until mid-December 2024)</a:t>
            </a:r>
          </a:p>
          <a:p>
            <a:pPr>
              <a:buClr>
                <a:schemeClr val="accent1">
                  <a:lumMod val="50000"/>
                </a:schemeClr>
              </a:buClr>
            </a:pPr>
            <a:endParaRPr lang="en-GB" sz="2400" dirty="0">
              <a:latin typeface="Arial" panose="020B0604020202020204" pitchFamily="34" charset="0"/>
              <a:cs typeface="Arial" pitchFamily="34" charset="0"/>
            </a:endParaRPr>
          </a:p>
          <a:p>
            <a:pPr>
              <a:buClr>
                <a:schemeClr val="accent1">
                  <a:lumMod val="50000"/>
                </a:schemeClr>
              </a:buClr>
            </a:pPr>
            <a:r>
              <a:rPr lang="en-GB" sz="2400" b="1" dirty="0">
                <a:latin typeface="Arial" panose="020B0604020202020204" pitchFamily="34" charset="0"/>
                <a:cs typeface="Arial" pitchFamily="34" charset="0"/>
              </a:rPr>
              <a:t>Phase Two – Testing emerging recommendations </a:t>
            </a:r>
            <a:r>
              <a:rPr lang="en-GB" sz="2400" dirty="0">
                <a:latin typeface="Arial" panose="020B0604020202020204" pitchFamily="34" charset="0"/>
                <a:cs typeface="Arial" pitchFamily="34" charset="0"/>
              </a:rPr>
              <a:t>(December/January 2025)</a:t>
            </a:r>
          </a:p>
        </p:txBody>
      </p:sp>
    </p:spTree>
    <p:extLst>
      <p:ext uri="{BB962C8B-B14F-4D97-AF65-F5344CB8AC3E}">
        <p14:creationId xmlns:p14="http://schemas.microsoft.com/office/powerpoint/2010/main" val="2271785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874B7-8AC1-4CC4-ABCB-86C6F97834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B6AEB3-2A32-2974-E4C2-D65F7E71B831}"/>
              </a:ext>
            </a:extLst>
          </p:cNvPr>
          <p:cNvSpPr>
            <a:spLocks noGrp="1"/>
          </p:cNvSpPr>
          <p:nvPr>
            <p:ph idx="1"/>
          </p:nvPr>
        </p:nvSpPr>
        <p:spPr>
          <a:xfrm>
            <a:off x="609599" y="1324610"/>
            <a:ext cx="10791825" cy="4390390"/>
          </a:xfrm>
        </p:spPr>
        <p:txBody>
          <a:bodyPr>
            <a:noAutofit/>
          </a:bodyPr>
          <a:lstStyle/>
          <a:p>
            <a:pPr marL="0" indent="0">
              <a:buNone/>
            </a:pPr>
            <a:r>
              <a:rPr lang="en-GB" sz="2400" dirty="0">
                <a:latin typeface="Arial" panose="020B0604020202020204" pitchFamily="34" charset="0"/>
                <a:cs typeface="Arial" pitchFamily="34" charset="0"/>
              </a:rPr>
              <a:t>Multi-faceted approach of:</a:t>
            </a:r>
          </a:p>
          <a:p>
            <a:pPr>
              <a:buClr>
                <a:schemeClr val="accent1">
                  <a:lumMod val="50000"/>
                </a:schemeClr>
              </a:buClr>
            </a:pPr>
            <a:r>
              <a:rPr lang="en-GB" sz="2400" dirty="0">
                <a:latin typeface="Arial" panose="020B0604020202020204" pitchFamily="34" charset="0"/>
                <a:cs typeface="Arial" pitchFamily="34" charset="0"/>
              </a:rPr>
              <a:t>surveys (1500+ responses)</a:t>
            </a:r>
          </a:p>
          <a:p>
            <a:pPr>
              <a:buClr>
                <a:schemeClr val="accent1">
                  <a:lumMod val="50000"/>
                </a:schemeClr>
              </a:buClr>
            </a:pPr>
            <a:r>
              <a:rPr lang="en-GB" sz="2400" dirty="0">
                <a:latin typeface="Arial" panose="020B0604020202020204" pitchFamily="34" charset="0"/>
                <a:cs typeface="Arial" pitchFamily="34" charset="0"/>
              </a:rPr>
              <a:t>case studies (c.200 emails)</a:t>
            </a:r>
          </a:p>
          <a:p>
            <a:pPr>
              <a:buClr>
                <a:schemeClr val="accent1">
                  <a:lumMod val="50000"/>
                </a:schemeClr>
              </a:buClr>
            </a:pPr>
            <a:r>
              <a:rPr lang="en-GB" sz="2400" dirty="0">
                <a:latin typeface="Arial" panose="020B0604020202020204" pitchFamily="34" charset="0"/>
                <a:cs typeface="Arial" pitchFamily="34" charset="0"/>
              </a:rPr>
              <a:t>presenting to existing forums and bespoke sessions</a:t>
            </a:r>
          </a:p>
          <a:p>
            <a:pPr>
              <a:buClr>
                <a:schemeClr val="accent1">
                  <a:lumMod val="50000"/>
                </a:schemeClr>
              </a:buClr>
            </a:pPr>
            <a:r>
              <a:rPr lang="en-GB" sz="2400" dirty="0">
                <a:latin typeface="Arial" panose="020B0604020202020204" pitchFamily="34" charset="0"/>
                <a:cs typeface="Arial" pitchFamily="34" charset="0"/>
              </a:rPr>
              <a:t>underpinned by a literature review of previous interventions</a:t>
            </a:r>
          </a:p>
          <a:p>
            <a:pPr marL="0" indent="0">
              <a:buNone/>
            </a:pPr>
            <a:endParaRPr lang="en-GB" sz="2400" dirty="0">
              <a:latin typeface="Arial" panose="020B0604020202020204" pitchFamily="34" charset="0"/>
              <a:cs typeface="Arial" pitchFamily="34" charset="0"/>
            </a:endParaRPr>
          </a:p>
          <a:p>
            <a:pPr marL="0" indent="0">
              <a:buNone/>
            </a:pPr>
            <a:r>
              <a:rPr lang="en-GB" sz="2400" b="1" dirty="0">
                <a:latin typeface="Arial" panose="020B0604020202020204" pitchFamily="34" charset="0"/>
                <a:cs typeface="Arial" pitchFamily="34" charset="0"/>
              </a:rPr>
              <a:t>Feedback from 7 PCN Test Sites:</a:t>
            </a:r>
          </a:p>
          <a:p>
            <a:pPr marL="0" indent="0">
              <a:buNone/>
            </a:pPr>
            <a:r>
              <a:rPr lang="en-GB" sz="2400" b="1" dirty="0">
                <a:latin typeface="Arial" panose="020B0604020202020204" pitchFamily="34" charset="0"/>
                <a:cs typeface="Arial" pitchFamily="34" charset="0"/>
              </a:rPr>
              <a:t>15-20% of workload could be done elsewhere in the NHS/other providers, avoiding duplication, improving efficiency and patient experience. </a:t>
            </a:r>
          </a:p>
          <a:p>
            <a:pPr marL="0" indent="0">
              <a:buNone/>
            </a:pPr>
            <a:endParaRPr lang="en-GB" sz="2400" dirty="0">
              <a:latin typeface="Arial" panose="020B0604020202020204" pitchFamily="34" charset="0"/>
              <a:cs typeface="Arial" pitchFamily="34" charset="0"/>
            </a:endParaRPr>
          </a:p>
          <a:p>
            <a:pPr marL="0" indent="0">
              <a:buNone/>
            </a:pPr>
            <a:endParaRPr lang="en-GB" sz="2400" dirty="0">
              <a:latin typeface="Arial" panose="020B0604020202020204" pitchFamily="34" charset="0"/>
              <a:cs typeface="Arial" pitchFamily="34" charset="0"/>
            </a:endParaRPr>
          </a:p>
          <a:p>
            <a:pPr marL="0" indent="0">
              <a:buNone/>
            </a:pPr>
            <a:endParaRPr lang="en-GB" sz="2400" dirty="0">
              <a:latin typeface="Arial" panose="020B0604020202020204" pitchFamily="34" charset="0"/>
              <a:cs typeface="Arial" pitchFamily="34" charset="0"/>
            </a:endParaRPr>
          </a:p>
          <a:p>
            <a:pPr marL="0" indent="0">
              <a:buNone/>
            </a:pPr>
            <a:endParaRPr lang="en-GB" sz="2400" dirty="0">
              <a:latin typeface="Arial" panose="020B0604020202020204" pitchFamily="34" charset="0"/>
              <a:cs typeface="Arial" pitchFamily="34" charset="0"/>
            </a:endParaRPr>
          </a:p>
          <a:p>
            <a:endParaRPr lang="en-GB" sz="2400" b="0" i="0" u="none" strike="noStrike" baseline="0" dirty="0">
              <a:solidFill>
                <a:srgbClr val="221F1F"/>
              </a:solidFill>
              <a:latin typeface="Arial" panose="020B0604020202020204" pitchFamily="34" charset="0"/>
            </a:endParaRPr>
          </a:p>
          <a:p>
            <a:pPr lvl="1"/>
            <a:endParaRPr lang="en-GB" dirty="0">
              <a:latin typeface="Arial" pitchFamily="34" charset="0"/>
              <a:cs typeface="Arial" pitchFamily="34" charset="0"/>
            </a:endParaRPr>
          </a:p>
          <a:p>
            <a:pPr marL="0" indent="0">
              <a:buNone/>
            </a:pPr>
            <a:br>
              <a:rPr lang="en-GB" sz="2400" dirty="0">
                <a:latin typeface="Arial" pitchFamily="34" charset="0"/>
                <a:cs typeface="Arial" pitchFamily="34" charset="0"/>
              </a:rPr>
            </a:br>
            <a:endParaRPr lang="en-GB" sz="2400" dirty="0">
              <a:latin typeface="Arial" pitchFamily="34" charset="0"/>
              <a:cs typeface="Arial" pitchFamily="34" charset="0"/>
            </a:endParaRPr>
          </a:p>
          <a:p>
            <a:endParaRPr lang="en-GB" sz="2400" dirty="0"/>
          </a:p>
        </p:txBody>
      </p:sp>
      <p:sp>
        <p:nvSpPr>
          <p:cNvPr id="6" name="Title 1">
            <a:extLst>
              <a:ext uri="{FF2B5EF4-FFF2-40B4-BE49-F238E27FC236}">
                <a16:creationId xmlns:a16="http://schemas.microsoft.com/office/drawing/2014/main" id="{66C8EB89-B1B8-DC55-970E-6038249E6C7F}"/>
              </a:ext>
            </a:extLst>
          </p:cNvPr>
          <p:cNvSpPr txBox="1">
            <a:spLocks/>
          </p:cNvSpPr>
          <p:nvPr/>
        </p:nvSpPr>
        <p:spPr>
          <a:xfrm>
            <a:off x="371475" y="222250"/>
            <a:ext cx="10515600" cy="843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solidFill>
                  <a:srgbClr val="00AED9"/>
                </a:solidFill>
                <a:latin typeface="Arial" pitchFamily="34" charset="0"/>
                <a:cs typeface="Arial" pitchFamily="34" charset="0"/>
              </a:rPr>
              <a:t>Red Tape Challenge</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05368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FA54D-574B-292C-AC10-8E1FFF62B85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78DE12-31B9-29FF-B344-EBBC3643AF16}"/>
              </a:ext>
            </a:extLst>
          </p:cNvPr>
          <p:cNvSpPr>
            <a:spLocks noGrp="1"/>
          </p:cNvSpPr>
          <p:nvPr>
            <p:ph idx="1"/>
          </p:nvPr>
        </p:nvSpPr>
        <p:spPr>
          <a:xfrm>
            <a:off x="838200" y="1381760"/>
            <a:ext cx="10601960" cy="4927560"/>
          </a:xfrm>
        </p:spPr>
        <p:txBody>
          <a:bodyPr>
            <a:noAutofit/>
          </a:bodyPr>
          <a:lstStyle/>
          <a:p>
            <a:pPr marL="0" indent="0">
              <a:buNone/>
            </a:pPr>
            <a:r>
              <a:rPr lang="en-GB" sz="2400" b="1" dirty="0">
                <a:latin typeface="Arial" panose="020B0604020202020204" pitchFamily="34" charset="0"/>
                <a:cs typeface="Arial" pitchFamily="34" charset="0"/>
              </a:rPr>
              <a:t>Enabler-focused working groups </a:t>
            </a:r>
            <a:r>
              <a:rPr lang="en-GB" sz="2400" dirty="0">
                <a:latin typeface="Arial" panose="020B0604020202020204" pitchFamily="34" charset="0"/>
                <a:cs typeface="Arial" pitchFamily="34" charset="0"/>
              </a:rPr>
              <a:t>- collating ‘examples of best practices’ in general practice through a rapid review with a focus on the following areas:</a:t>
            </a:r>
          </a:p>
          <a:p>
            <a:pPr marL="0" indent="0">
              <a:buNone/>
            </a:pPr>
            <a:endParaRPr lang="en-GB" sz="2400" dirty="0">
              <a:latin typeface="Arial" panose="020B0604020202020204" pitchFamily="34" charset="0"/>
              <a:cs typeface="Arial" pitchFamily="34" charset="0"/>
            </a:endParaRPr>
          </a:p>
          <a:p>
            <a:pPr>
              <a:buClr>
                <a:schemeClr val="accent1">
                  <a:lumMod val="50000"/>
                </a:schemeClr>
              </a:buClr>
            </a:pPr>
            <a:r>
              <a:rPr lang="en-GB" sz="2400" dirty="0">
                <a:latin typeface="Arial" panose="020B0604020202020204" pitchFamily="34" charset="0"/>
                <a:cs typeface="Arial" pitchFamily="34" charset="0"/>
              </a:rPr>
              <a:t>Medicines &amp; Prescribing</a:t>
            </a:r>
          </a:p>
          <a:p>
            <a:pPr>
              <a:buClr>
                <a:schemeClr val="accent1">
                  <a:lumMod val="50000"/>
                </a:schemeClr>
              </a:buClr>
            </a:pPr>
            <a:r>
              <a:rPr lang="en-GB" sz="2400" dirty="0">
                <a:latin typeface="Arial" panose="020B0604020202020204" pitchFamily="34" charset="0"/>
                <a:cs typeface="Arial" pitchFamily="34" charset="0"/>
              </a:rPr>
              <a:t>Data, Digital and Technology</a:t>
            </a:r>
          </a:p>
          <a:p>
            <a:pPr>
              <a:buClr>
                <a:schemeClr val="accent1">
                  <a:lumMod val="50000"/>
                </a:schemeClr>
              </a:buClr>
            </a:pPr>
            <a:r>
              <a:rPr lang="en-GB" sz="2400" dirty="0">
                <a:latin typeface="Arial" panose="020B0604020202020204" pitchFamily="34" charset="0"/>
                <a:cs typeface="Arial" pitchFamily="34" charset="0"/>
              </a:rPr>
              <a:t>Workforce, Training and Education</a:t>
            </a:r>
          </a:p>
          <a:p>
            <a:pPr>
              <a:buClr>
                <a:schemeClr val="accent1">
                  <a:lumMod val="50000"/>
                </a:schemeClr>
              </a:buClr>
            </a:pPr>
            <a:r>
              <a:rPr lang="en-GB" sz="2400" dirty="0">
                <a:latin typeface="Arial" panose="020B0604020202020204" pitchFamily="34" charset="0"/>
                <a:cs typeface="Arial" pitchFamily="34" charset="0"/>
              </a:rPr>
              <a:t>Contractual and Financial Flows</a:t>
            </a:r>
          </a:p>
          <a:p>
            <a:pPr>
              <a:buClr>
                <a:schemeClr val="accent1">
                  <a:lumMod val="50000"/>
                </a:schemeClr>
              </a:buClr>
            </a:pPr>
            <a:r>
              <a:rPr lang="en-GB" sz="2400" dirty="0">
                <a:latin typeface="Arial" panose="020B0604020202020204" pitchFamily="34" charset="0"/>
                <a:cs typeface="Arial" pitchFamily="34" charset="0"/>
              </a:rPr>
              <a:t>Metrics</a:t>
            </a:r>
          </a:p>
          <a:p>
            <a:pPr>
              <a:buClr>
                <a:schemeClr val="accent1">
                  <a:lumMod val="50000"/>
                </a:schemeClr>
              </a:buClr>
            </a:pPr>
            <a:r>
              <a:rPr lang="en-GB" sz="2400" dirty="0">
                <a:latin typeface="Arial" panose="020B0604020202020204" pitchFamily="34" charset="0"/>
                <a:cs typeface="Arial" pitchFamily="34" charset="0"/>
              </a:rPr>
              <a:t>Estates</a:t>
            </a:r>
          </a:p>
          <a:p>
            <a:pPr marL="0" indent="0">
              <a:buNone/>
            </a:pPr>
            <a:endParaRPr lang="en-GB" sz="2400" dirty="0">
              <a:latin typeface="Arial" panose="020B0604020202020204" pitchFamily="34" charset="0"/>
              <a:cs typeface="Arial" pitchFamily="34" charset="0"/>
            </a:endParaRPr>
          </a:p>
          <a:p>
            <a:pPr marL="0" indent="0">
              <a:buNone/>
            </a:pPr>
            <a:endParaRPr lang="en-GB" sz="2400" dirty="0">
              <a:latin typeface="Arial" panose="020B0604020202020204" pitchFamily="34" charset="0"/>
              <a:cs typeface="Arial" pitchFamily="34" charset="0"/>
            </a:endParaRPr>
          </a:p>
          <a:p>
            <a:pPr marL="0" indent="0">
              <a:buNone/>
            </a:pPr>
            <a:endParaRPr lang="en-GB" sz="2400" dirty="0">
              <a:latin typeface="Arial" panose="020B0604020202020204" pitchFamily="34" charset="0"/>
              <a:cs typeface="Arial" pitchFamily="34" charset="0"/>
            </a:endParaRPr>
          </a:p>
          <a:p>
            <a:endParaRPr lang="en-GB" sz="2400" b="0" i="0" u="none" strike="noStrike" baseline="0" dirty="0">
              <a:solidFill>
                <a:srgbClr val="221F1F"/>
              </a:solidFill>
              <a:latin typeface="Arial" panose="020B0604020202020204" pitchFamily="34" charset="0"/>
            </a:endParaRPr>
          </a:p>
          <a:p>
            <a:pPr lvl="1"/>
            <a:endParaRPr lang="en-GB" dirty="0">
              <a:latin typeface="Arial" pitchFamily="34" charset="0"/>
              <a:cs typeface="Arial" pitchFamily="34" charset="0"/>
            </a:endParaRPr>
          </a:p>
          <a:p>
            <a:pPr marL="0" indent="0">
              <a:buNone/>
            </a:pPr>
            <a:br>
              <a:rPr lang="en-GB" sz="2400" dirty="0">
                <a:latin typeface="Arial" pitchFamily="34" charset="0"/>
                <a:cs typeface="Arial" pitchFamily="34" charset="0"/>
              </a:rPr>
            </a:br>
            <a:endParaRPr lang="en-GB" sz="2400" dirty="0">
              <a:latin typeface="Arial" pitchFamily="34" charset="0"/>
              <a:cs typeface="Arial" pitchFamily="34" charset="0"/>
            </a:endParaRPr>
          </a:p>
          <a:p>
            <a:endParaRPr lang="en-GB" sz="2400" dirty="0"/>
          </a:p>
        </p:txBody>
      </p:sp>
      <p:sp>
        <p:nvSpPr>
          <p:cNvPr id="6" name="Title 1">
            <a:extLst>
              <a:ext uri="{FF2B5EF4-FFF2-40B4-BE49-F238E27FC236}">
                <a16:creationId xmlns:a16="http://schemas.microsoft.com/office/drawing/2014/main" id="{8F0B18D4-8242-8E2A-EEDF-C533AD86F9D2}"/>
              </a:ext>
            </a:extLst>
          </p:cNvPr>
          <p:cNvSpPr txBox="1">
            <a:spLocks/>
          </p:cNvSpPr>
          <p:nvPr/>
        </p:nvSpPr>
        <p:spPr>
          <a:xfrm>
            <a:off x="371475" y="222250"/>
            <a:ext cx="10515600" cy="843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solidFill>
                  <a:srgbClr val="00AED9"/>
                </a:solidFill>
                <a:latin typeface="Arial" pitchFamily="34" charset="0"/>
                <a:cs typeface="Arial" pitchFamily="34" charset="0"/>
              </a:rPr>
              <a:t>Red Tape Challenge</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21453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53C2D-90DC-61C1-1645-191B81D3C34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BE89E9-65E0-3EE1-29FF-6D9007ADA3DD}"/>
              </a:ext>
            </a:extLst>
          </p:cNvPr>
          <p:cNvSpPr>
            <a:spLocks noGrp="1"/>
          </p:cNvSpPr>
          <p:nvPr>
            <p:ph idx="1"/>
          </p:nvPr>
        </p:nvSpPr>
        <p:spPr>
          <a:xfrm>
            <a:off x="838200" y="1381760"/>
            <a:ext cx="10601960" cy="4927560"/>
          </a:xfrm>
        </p:spPr>
        <p:txBody>
          <a:bodyPr>
            <a:noAutofit/>
          </a:bodyPr>
          <a:lstStyle/>
          <a:p>
            <a:pPr>
              <a:lnSpc>
                <a:spcPct val="100000"/>
              </a:lnSpc>
              <a:buClr>
                <a:schemeClr val="accent1">
                  <a:lumMod val="50000"/>
                </a:schemeClr>
              </a:buClr>
            </a:pPr>
            <a:r>
              <a:rPr lang="en-GB" sz="2400" b="0" i="0" dirty="0">
                <a:solidFill>
                  <a:srgbClr val="001D35"/>
                </a:solidFill>
                <a:effectLst/>
                <a:latin typeface="Arial" panose="020B0604020202020204" pitchFamily="34" charset="0"/>
                <a:cs typeface="Arial" panose="020B0604020202020204" pitchFamily="34" charset="0"/>
              </a:rPr>
              <a:t>Reducing unnecessary bureaucracy and administrative burdens to improve patient care and free up clinicians’ and NHS staff time.</a:t>
            </a:r>
          </a:p>
          <a:p>
            <a:pPr>
              <a:lnSpc>
                <a:spcPct val="100000"/>
              </a:lnSpc>
              <a:buClr>
                <a:schemeClr val="accent1">
                  <a:lumMod val="50000"/>
                </a:schemeClr>
              </a:buClr>
            </a:pPr>
            <a:endParaRPr lang="en-GB" sz="2400" b="0" i="0" dirty="0">
              <a:solidFill>
                <a:srgbClr val="001D35"/>
              </a:solidFill>
              <a:effectLst/>
              <a:latin typeface="Arial" panose="020B0604020202020204" pitchFamily="34" charset="0"/>
              <a:cs typeface="Arial" panose="020B0604020202020204" pitchFamily="34" charset="0"/>
            </a:endParaRPr>
          </a:p>
          <a:p>
            <a:pPr>
              <a:lnSpc>
                <a:spcPct val="100000"/>
              </a:lnSpc>
              <a:buClr>
                <a:schemeClr val="accent1">
                  <a:lumMod val="50000"/>
                </a:schemeClr>
              </a:buClr>
            </a:pPr>
            <a:r>
              <a:rPr lang="en-GB" sz="2400" dirty="0">
                <a:solidFill>
                  <a:srgbClr val="000000"/>
                </a:solidFill>
                <a:latin typeface="Arial" panose="020B0604020202020204" pitchFamily="34" charset="0"/>
                <a:cs typeface="Arial" panose="020B0604020202020204" pitchFamily="34" charset="0"/>
              </a:rPr>
              <a:t>P</a:t>
            </a:r>
            <a:r>
              <a:rPr lang="en-GB" sz="2400" b="0" i="0" dirty="0">
                <a:solidFill>
                  <a:srgbClr val="000000"/>
                </a:solidFill>
                <a:effectLst/>
                <a:latin typeface="Arial" panose="020B0604020202020204" pitchFamily="34" charset="0"/>
                <a:cs typeface="Arial" panose="020B0604020202020204" pitchFamily="34" charset="0"/>
              </a:rPr>
              <a:t>ublication of NHS 10 Year Plan July 2025, and expectation that Red Tape Challenge will be published following this.</a:t>
            </a:r>
          </a:p>
          <a:p>
            <a:pPr>
              <a:lnSpc>
                <a:spcPct val="100000"/>
              </a:lnSpc>
              <a:buClr>
                <a:schemeClr val="accent1">
                  <a:lumMod val="50000"/>
                </a:schemeClr>
              </a:buClr>
            </a:pPr>
            <a:endParaRPr lang="en-GB" sz="2400" b="0" i="0" dirty="0">
              <a:solidFill>
                <a:srgbClr val="000000"/>
              </a:solidFill>
              <a:effectLst/>
              <a:latin typeface="Arial" panose="020B0604020202020204" pitchFamily="34" charset="0"/>
              <a:cs typeface="Arial" panose="020B0604020202020204" pitchFamily="34" charset="0"/>
            </a:endParaRPr>
          </a:p>
          <a:p>
            <a:pPr>
              <a:lnSpc>
                <a:spcPct val="100000"/>
              </a:lnSpc>
              <a:buClr>
                <a:schemeClr val="accent1">
                  <a:lumMod val="50000"/>
                </a:schemeClr>
              </a:buClr>
            </a:pPr>
            <a:r>
              <a:rPr lang="en-GB" sz="2400" b="0" i="0" dirty="0">
                <a:solidFill>
                  <a:srgbClr val="000000"/>
                </a:solidFill>
                <a:effectLst/>
                <a:latin typeface="Arial" panose="020B0604020202020204" pitchFamily="34" charset="0"/>
                <a:cs typeface="Arial" panose="020B0604020202020204" pitchFamily="34" charset="0"/>
              </a:rPr>
              <a:t>There will be longer strategic approaches as well which will be built into the NHS 10-year plan.</a:t>
            </a:r>
          </a:p>
          <a:p>
            <a:pPr>
              <a:lnSpc>
                <a:spcPct val="100000"/>
              </a:lnSpc>
              <a:buClr>
                <a:schemeClr val="accent1">
                  <a:lumMod val="50000"/>
                </a:schemeClr>
              </a:buClr>
            </a:pPr>
            <a:endParaRPr lang="en-GB" sz="2400" b="0" i="0" dirty="0">
              <a:solidFill>
                <a:srgbClr val="000000"/>
              </a:solidFill>
              <a:effectLst/>
              <a:latin typeface="Arial" panose="020B0604020202020204" pitchFamily="34" charset="0"/>
              <a:cs typeface="Arial" panose="020B0604020202020204" pitchFamily="34" charset="0"/>
            </a:endParaRPr>
          </a:p>
          <a:p>
            <a:pPr>
              <a:lnSpc>
                <a:spcPct val="100000"/>
              </a:lnSpc>
              <a:buClr>
                <a:schemeClr val="accent1">
                  <a:lumMod val="50000"/>
                </a:schemeClr>
              </a:buClr>
            </a:pPr>
            <a:r>
              <a:rPr lang="en-GB" sz="2400" b="0" i="0" dirty="0">
                <a:solidFill>
                  <a:srgbClr val="000000"/>
                </a:solidFill>
                <a:effectLst/>
                <a:latin typeface="Arial" panose="020B0604020202020204" pitchFamily="34" charset="0"/>
                <a:cs typeface="Arial" panose="020B0604020202020204" pitchFamily="34" charset="0"/>
              </a:rPr>
              <a:t>Both these publications will drive the future strategic aims and objectives of the work within the Primary and Secondary Care Interface.</a:t>
            </a:r>
          </a:p>
          <a:p>
            <a:pPr>
              <a:lnSpc>
                <a:spcPct val="100000"/>
              </a:lnSpc>
              <a:buClr>
                <a:schemeClr val="accent1">
                  <a:lumMod val="50000"/>
                </a:schemeClr>
              </a:buClr>
            </a:pPr>
            <a:endParaRPr lang="en-GB" sz="2400" b="0" i="0" dirty="0">
              <a:solidFill>
                <a:srgbClr val="000000"/>
              </a:solidFill>
              <a:effectLst/>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itchFamily="34" charset="0"/>
            </a:endParaRPr>
          </a:p>
          <a:p>
            <a:endParaRPr lang="en-GB" sz="2400" b="0" i="0" u="none" strike="noStrike" baseline="0" dirty="0">
              <a:solidFill>
                <a:srgbClr val="221F1F"/>
              </a:solidFill>
              <a:latin typeface="Arial" panose="020B0604020202020204" pitchFamily="34" charset="0"/>
            </a:endParaRPr>
          </a:p>
          <a:p>
            <a:pPr lvl="1"/>
            <a:endParaRPr lang="en-GB" dirty="0">
              <a:latin typeface="Arial" pitchFamily="34" charset="0"/>
              <a:cs typeface="Arial" pitchFamily="34" charset="0"/>
            </a:endParaRPr>
          </a:p>
          <a:p>
            <a:pPr marL="0" indent="0">
              <a:buNone/>
            </a:pPr>
            <a:br>
              <a:rPr lang="en-GB" sz="2400" dirty="0">
                <a:latin typeface="Arial" pitchFamily="34" charset="0"/>
                <a:cs typeface="Arial" pitchFamily="34" charset="0"/>
              </a:rPr>
            </a:br>
            <a:endParaRPr lang="en-GB" sz="2400" dirty="0">
              <a:latin typeface="Arial" pitchFamily="34" charset="0"/>
              <a:cs typeface="Arial" pitchFamily="34" charset="0"/>
            </a:endParaRPr>
          </a:p>
          <a:p>
            <a:endParaRPr lang="en-GB" sz="2400" dirty="0"/>
          </a:p>
        </p:txBody>
      </p:sp>
      <p:sp>
        <p:nvSpPr>
          <p:cNvPr id="6" name="Title 1">
            <a:extLst>
              <a:ext uri="{FF2B5EF4-FFF2-40B4-BE49-F238E27FC236}">
                <a16:creationId xmlns:a16="http://schemas.microsoft.com/office/drawing/2014/main" id="{ADD2964C-B4E9-CB07-235B-CAD650737626}"/>
              </a:ext>
            </a:extLst>
          </p:cNvPr>
          <p:cNvSpPr txBox="1">
            <a:spLocks/>
          </p:cNvSpPr>
          <p:nvPr/>
        </p:nvSpPr>
        <p:spPr>
          <a:xfrm>
            <a:off x="371475" y="222250"/>
            <a:ext cx="10515600" cy="843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solidFill>
                  <a:srgbClr val="00AED9"/>
                </a:solidFill>
                <a:latin typeface="Arial" pitchFamily="34" charset="0"/>
                <a:cs typeface="Arial" pitchFamily="34" charset="0"/>
              </a:rPr>
              <a:t>Red Tape Challenge</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357364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57555-E80B-702E-9486-C88A72E99E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F2000C-D56D-4D3C-29EA-A154C43AEAC3}"/>
              </a:ext>
            </a:extLst>
          </p:cNvPr>
          <p:cNvSpPr>
            <a:spLocks noGrp="1"/>
          </p:cNvSpPr>
          <p:nvPr>
            <p:ph idx="1"/>
          </p:nvPr>
        </p:nvSpPr>
        <p:spPr>
          <a:xfrm>
            <a:off x="838200" y="1381760"/>
            <a:ext cx="10601960" cy="4927560"/>
          </a:xfrm>
        </p:spPr>
        <p:txBody>
          <a:bodyPr>
            <a:noAutofit/>
          </a:bodyPr>
          <a:lstStyle/>
          <a:p>
            <a:pPr marL="0" indent="0">
              <a:buNone/>
            </a:pPr>
            <a:r>
              <a:rPr lang="en-GB" sz="2400" dirty="0">
                <a:latin typeface="Arial" pitchFamily="34" charset="0"/>
                <a:cs typeface="Arial" pitchFamily="34" charset="0"/>
              </a:rPr>
              <a:t>By improving how Primary &amp; Secondary Care work together, this will mean patients move more smoothly between the primary and secondary care interface, ensuring:</a:t>
            </a:r>
          </a:p>
          <a:p>
            <a:pPr marL="0" indent="0">
              <a:buNone/>
            </a:pPr>
            <a:endParaRPr lang="en-GB" sz="2400" dirty="0">
              <a:latin typeface="Arial" pitchFamily="34" charset="0"/>
              <a:cs typeface="Arial" pitchFamily="34" charset="0"/>
            </a:endParaRPr>
          </a:p>
          <a:p>
            <a:pPr marL="0" indent="0">
              <a:buNone/>
            </a:pPr>
            <a:r>
              <a:rPr lang="en-GB" sz="2400" dirty="0">
                <a:latin typeface="Arial" pitchFamily="34" charset="0"/>
                <a:cs typeface="Arial" pitchFamily="34" charset="0"/>
              </a:rPr>
              <a:t>Better communication between clinical and administrative staff</a:t>
            </a:r>
          </a:p>
          <a:p>
            <a:pPr marL="0" indent="0">
              <a:buNone/>
            </a:pPr>
            <a:r>
              <a:rPr lang="en-GB" sz="2400" dirty="0">
                <a:latin typeface="Arial" pitchFamily="34" charset="0"/>
                <a:cs typeface="Arial" pitchFamily="34" charset="0"/>
              </a:rPr>
              <a:t>Quicker progression for a patient’s journey, including clinical management, appropriate referrals and access to appropriate investigations</a:t>
            </a:r>
          </a:p>
          <a:p>
            <a:pPr marL="0" indent="0">
              <a:buNone/>
            </a:pPr>
            <a:r>
              <a:rPr lang="en-GB" sz="2400" dirty="0">
                <a:latin typeface="Arial" pitchFamily="34" charset="0"/>
                <a:cs typeface="Arial" pitchFamily="34" charset="0"/>
              </a:rPr>
              <a:t>Less confusion for patients</a:t>
            </a:r>
          </a:p>
          <a:p>
            <a:pPr marL="0" indent="0">
              <a:buNone/>
            </a:pPr>
            <a:r>
              <a:rPr lang="en-GB" sz="2400" dirty="0">
                <a:latin typeface="Arial" pitchFamily="34" charset="0"/>
                <a:cs typeface="Arial" pitchFamily="34" charset="0"/>
              </a:rPr>
              <a:t>More efficient use of NHS resources</a:t>
            </a:r>
          </a:p>
          <a:p>
            <a:pPr marL="0" indent="0">
              <a:buNone/>
            </a:pPr>
            <a:br>
              <a:rPr lang="en-GB" sz="2400" dirty="0">
                <a:latin typeface="Arial" pitchFamily="34" charset="0"/>
                <a:cs typeface="Arial" pitchFamily="34" charset="0"/>
              </a:rPr>
            </a:br>
            <a:endParaRPr lang="en-GB" sz="2400" dirty="0">
              <a:latin typeface="Arial" pitchFamily="34" charset="0"/>
              <a:cs typeface="Arial" pitchFamily="34" charset="0"/>
            </a:endParaRPr>
          </a:p>
          <a:p>
            <a:endParaRPr lang="en-GB" sz="2400" dirty="0"/>
          </a:p>
        </p:txBody>
      </p:sp>
      <p:sp>
        <p:nvSpPr>
          <p:cNvPr id="6" name="Title 1">
            <a:extLst>
              <a:ext uri="{FF2B5EF4-FFF2-40B4-BE49-F238E27FC236}">
                <a16:creationId xmlns:a16="http://schemas.microsoft.com/office/drawing/2014/main" id="{75E1E364-1D39-4FB8-3D75-F5A2A1A3C4C2}"/>
              </a:ext>
            </a:extLst>
          </p:cNvPr>
          <p:cNvSpPr txBox="1">
            <a:spLocks/>
          </p:cNvSpPr>
          <p:nvPr/>
        </p:nvSpPr>
        <p:spPr>
          <a:xfrm>
            <a:off x="371475" y="222250"/>
            <a:ext cx="10515600" cy="843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AED9"/>
                </a:solidFill>
                <a:latin typeface="Arial" pitchFamily="34" charset="0"/>
                <a:cs typeface="Arial" pitchFamily="34" charset="0"/>
              </a:rPr>
              <a:t>Red Tape Challenge-For Patients</a:t>
            </a:r>
          </a:p>
        </p:txBody>
      </p:sp>
    </p:spTree>
    <p:extLst>
      <p:ext uri="{BB962C8B-B14F-4D97-AF65-F5344CB8AC3E}">
        <p14:creationId xmlns:p14="http://schemas.microsoft.com/office/powerpoint/2010/main" val="172856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F29AF-DCE4-D548-29DB-497520C072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8D298F-3DCC-4565-8490-95995949F046}"/>
              </a:ext>
            </a:extLst>
          </p:cNvPr>
          <p:cNvSpPr>
            <a:spLocks noGrp="1"/>
          </p:cNvSpPr>
          <p:nvPr>
            <p:ph type="title"/>
          </p:nvPr>
        </p:nvSpPr>
        <p:spPr>
          <a:xfrm>
            <a:off x="276225" y="231775"/>
            <a:ext cx="10515600" cy="843915"/>
          </a:xfrm>
        </p:spPr>
        <p:txBody>
          <a:bodyPr/>
          <a:lstStyle/>
          <a:p>
            <a:pPr algn="l"/>
            <a:r>
              <a:rPr lang="en-GB" b="1" dirty="0">
                <a:solidFill>
                  <a:srgbClr val="00AED9"/>
                </a:solidFill>
                <a:latin typeface="Arial" pitchFamily="34" charset="0"/>
                <a:cs typeface="Arial" pitchFamily="34" charset="0"/>
              </a:rPr>
              <a:t>Red Tape Challenge: Derbyshire</a:t>
            </a:r>
          </a:p>
        </p:txBody>
      </p:sp>
      <p:sp>
        <p:nvSpPr>
          <p:cNvPr id="3" name="Content Placeholder 2">
            <a:extLst>
              <a:ext uri="{FF2B5EF4-FFF2-40B4-BE49-F238E27FC236}">
                <a16:creationId xmlns:a16="http://schemas.microsoft.com/office/drawing/2014/main" id="{E6496428-02D8-4FB8-C967-433ECF5896FF}"/>
              </a:ext>
            </a:extLst>
          </p:cNvPr>
          <p:cNvSpPr>
            <a:spLocks noGrp="1"/>
          </p:cNvSpPr>
          <p:nvPr>
            <p:ph idx="1"/>
          </p:nvPr>
        </p:nvSpPr>
        <p:spPr>
          <a:xfrm>
            <a:off x="390524" y="1075690"/>
            <a:ext cx="11210925" cy="4927560"/>
          </a:xfrm>
        </p:spPr>
        <p:txBody>
          <a:bodyPr>
            <a:noAutofit/>
          </a:bodyPr>
          <a:lstStyle/>
          <a:p>
            <a:pPr lvl="1">
              <a:spcAft>
                <a:spcPts val="600"/>
              </a:spcAft>
              <a:buClr>
                <a:schemeClr val="accent1">
                  <a:lumMod val="50000"/>
                </a:schemeClr>
              </a:buClr>
            </a:pPr>
            <a:r>
              <a:rPr lang="en-GB" dirty="0">
                <a:latin typeface="Arial" pitchFamily="34" charset="0"/>
                <a:cs typeface="Arial" pitchFamily="34" charset="0"/>
              </a:rPr>
              <a:t>A Primary &amp; Secondary Care Interface Group was established in April 2024 bringing together Chief Medical Officers from all Derby and Derbyshire NHS Trusts.</a:t>
            </a:r>
          </a:p>
          <a:p>
            <a:pPr lvl="2">
              <a:spcAft>
                <a:spcPts val="600"/>
              </a:spcAft>
              <a:buClr>
                <a:schemeClr val="accent1">
                  <a:lumMod val="50000"/>
                </a:schemeClr>
              </a:buClr>
            </a:pPr>
            <a:r>
              <a:rPr lang="en-GB" dirty="0">
                <a:latin typeface="Arial" pitchFamily="34" charset="0"/>
                <a:cs typeface="Arial" pitchFamily="34" charset="0"/>
              </a:rPr>
              <a:t>University Hospitals of Derby &amp; Burton</a:t>
            </a:r>
          </a:p>
          <a:p>
            <a:pPr lvl="2">
              <a:spcAft>
                <a:spcPts val="600"/>
              </a:spcAft>
              <a:buClr>
                <a:schemeClr val="accent1">
                  <a:lumMod val="50000"/>
                </a:schemeClr>
              </a:buClr>
            </a:pPr>
            <a:r>
              <a:rPr lang="en-GB" dirty="0">
                <a:latin typeface="Arial" pitchFamily="34" charset="0"/>
                <a:cs typeface="Arial" pitchFamily="34" charset="0"/>
              </a:rPr>
              <a:t>Chesterfield Royal Hospital</a:t>
            </a:r>
          </a:p>
          <a:p>
            <a:pPr lvl="2">
              <a:spcAft>
                <a:spcPts val="600"/>
              </a:spcAft>
              <a:buClr>
                <a:schemeClr val="accent1">
                  <a:lumMod val="50000"/>
                </a:schemeClr>
              </a:buClr>
            </a:pPr>
            <a:r>
              <a:rPr lang="en-GB" dirty="0">
                <a:latin typeface="Arial" pitchFamily="34" charset="0"/>
                <a:cs typeface="Arial" pitchFamily="34" charset="0"/>
              </a:rPr>
              <a:t>Derbyshire Community Health Services</a:t>
            </a:r>
          </a:p>
          <a:p>
            <a:pPr lvl="2">
              <a:spcAft>
                <a:spcPts val="600"/>
              </a:spcAft>
              <a:buClr>
                <a:schemeClr val="accent1">
                  <a:lumMod val="50000"/>
                </a:schemeClr>
              </a:buClr>
            </a:pPr>
            <a:r>
              <a:rPr lang="en-GB" dirty="0">
                <a:latin typeface="Arial" pitchFamily="34" charset="0"/>
                <a:cs typeface="Arial" pitchFamily="34" charset="0"/>
              </a:rPr>
              <a:t>Derbyshire Healthcare Foundation Trust</a:t>
            </a:r>
          </a:p>
          <a:p>
            <a:pPr lvl="2">
              <a:spcAft>
                <a:spcPts val="600"/>
              </a:spcAft>
              <a:buClr>
                <a:schemeClr val="accent1">
                  <a:lumMod val="50000"/>
                </a:schemeClr>
              </a:buClr>
            </a:pPr>
            <a:r>
              <a:rPr lang="en-GB" dirty="0">
                <a:latin typeface="Arial" pitchFamily="34" charset="0"/>
                <a:cs typeface="Arial" pitchFamily="34" charset="0"/>
              </a:rPr>
              <a:t>GP Provider Board, Derby &amp; Derbyshire Local Medical Committee, Provider Collaborative Leadership Board and the Integrated Care Board.</a:t>
            </a:r>
          </a:p>
          <a:p>
            <a:pPr lvl="1">
              <a:spcAft>
                <a:spcPts val="600"/>
              </a:spcAft>
              <a:buClr>
                <a:schemeClr val="accent1">
                  <a:lumMod val="50000"/>
                </a:schemeClr>
              </a:buClr>
            </a:pPr>
            <a:r>
              <a:rPr lang="en-GB" dirty="0">
                <a:latin typeface="Arial" pitchFamily="34" charset="0"/>
                <a:cs typeface="Arial" pitchFamily="34" charset="0"/>
              </a:rPr>
              <a:t>The group provides leadership in how care can be improved through better primary and secondary care interface processes and behaviours. </a:t>
            </a:r>
          </a:p>
          <a:p>
            <a:pPr marL="457200" lvl="1" indent="0">
              <a:spcAft>
                <a:spcPts val="600"/>
              </a:spcAft>
              <a:buClr>
                <a:schemeClr val="accent1">
                  <a:lumMod val="50000"/>
                </a:schemeClr>
              </a:buClr>
              <a:buNone/>
            </a:pPr>
            <a:br>
              <a:rPr lang="en-GB" dirty="0">
                <a:latin typeface="Arial" pitchFamily="34" charset="0"/>
                <a:cs typeface="Arial" pitchFamily="34" charset="0"/>
              </a:rPr>
            </a:br>
            <a:endParaRPr lang="en-GB" dirty="0">
              <a:latin typeface="Arial" pitchFamily="34" charset="0"/>
              <a:cs typeface="Arial" pitchFamily="34" charset="0"/>
            </a:endParaRPr>
          </a:p>
          <a:p>
            <a:pPr>
              <a:spcAft>
                <a:spcPts val="600"/>
              </a:spcAft>
            </a:pPr>
            <a:endParaRPr lang="en-GB" sz="2400" dirty="0"/>
          </a:p>
        </p:txBody>
      </p:sp>
    </p:spTree>
    <p:extLst>
      <p:ext uri="{BB962C8B-B14F-4D97-AF65-F5344CB8AC3E}">
        <p14:creationId xmlns:p14="http://schemas.microsoft.com/office/powerpoint/2010/main" val="2520930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5878D-7872-2212-087B-2CDAB288BE1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CF493-BC89-97DD-714A-2552AC774C42}"/>
              </a:ext>
            </a:extLst>
          </p:cNvPr>
          <p:cNvSpPr>
            <a:spLocks noGrp="1"/>
          </p:cNvSpPr>
          <p:nvPr>
            <p:ph idx="1"/>
          </p:nvPr>
        </p:nvSpPr>
        <p:spPr>
          <a:xfrm>
            <a:off x="695325" y="1346200"/>
            <a:ext cx="10601960" cy="4927560"/>
          </a:xfrm>
        </p:spPr>
        <p:txBody>
          <a:bodyPr>
            <a:noAutofit/>
          </a:bodyPr>
          <a:lstStyle/>
          <a:p>
            <a:pPr>
              <a:buClr>
                <a:schemeClr val="accent1">
                  <a:lumMod val="50000"/>
                </a:schemeClr>
              </a:buClr>
            </a:pPr>
            <a:r>
              <a:rPr lang="en-GB" sz="2400" b="0" i="0" u="none" strike="noStrike" baseline="0" dirty="0">
                <a:solidFill>
                  <a:srgbClr val="221F1F"/>
                </a:solidFill>
                <a:latin typeface="Arial" panose="020B0604020202020204" pitchFamily="34" charset="0"/>
              </a:rPr>
              <a:t>The national delivery plan for 2024/25 asked ICBs to focus on and report their progress against four main recommendations on how to improve the interface from the Academy of Medical Royal Colleges report, including:</a:t>
            </a:r>
            <a:endParaRPr lang="en-GB" sz="2400" dirty="0">
              <a:solidFill>
                <a:srgbClr val="221F1F"/>
              </a:solidFill>
              <a:latin typeface="Arial" panose="020B0604020202020204" pitchFamily="34" charset="0"/>
            </a:endParaRPr>
          </a:p>
          <a:p>
            <a:pPr marL="0" indent="0">
              <a:buClr>
                <a:schemeClr val="accent1">
                  <a:lumMod val="50000"/>
                </a:schemeClr>
              </a:buClr>
              <a:buNone/>
            </a:pPr>
            <a:endParaRPr lang="en-GB" sz="2400" b="0" i="0" u="none" strike="noStrike" baseline="0" dirty="0">
              <a:solidFill>
                <a:srgbClr val="221F1F"/>
              </a:solidFill>
              <a:latin typeface="Arial" panose="020B0604020202020204" pitchFamily="34" charset="0"/>
            </a:endParaRPr>
          </a:p>
          <a:p>
            <a:pPr lvl="1">
              <a:buClr>
                <a:schemeClr val="accent1">
                  <a:lumMod val="50000"/>
                </a:schemeClr>
              </a:buClr>
            </a:pPr>
            <a:r>
              <a:rPr lang="en-GB" b="0" i="0" u="none" strike="noStrike" baseline="0" dirty="0">
                <a:solidFill>
                  <a:srgbClr val="221F1F"/>
                </a:solidFill>
                <a:latin typeface="Arial" panose="020B0604020202020204" pitchFamily="34" charset="0"/>
              </a:rPr>
              <a:t>Onward referrals.</a:t>
            </a:r>
          </a:p>
          <a:p>
            <a:pPr lvl="1">
              <a:buClr>
                <a:schemeClr val="accent1">
                  <a:lumMod val="50000"/>
                </a:schemeClr>
              </a:buClr>
            </a:pPr>
            <a:r>
              <a:rPr lang="en-GB" b="0" i="0" u="none" strike="noStrike" baseline="0" dirty="0">
                <a:solidFill>
                  <a:srgbClr val="221F1F"/>
                </a:solidFill>
                <a:latin typeface="Arial" panose="020B0604020202020204" pitchFamily="34" charset="0"/>
              </a:rPr>
              <a:t>Complete care (fit notes and discharge letters).</a:t>
            </a:r>
          </a:p>
          <a:p>
            <a:pPr lvl="1">
              <a:buClr>
                <a:schemeClr val="accent1">
                  <a:lumMod val="50000"/>
                </a:schemeClr>
              </a:buClr>
            </a:pPr>
            <a:r>
              <a:rPr lang="en-GB" b="0" i="0" u="none" strike="noStrike" baseline="0" dirty="0">
                <a:solidFill>
                  <a:srgbClr val="221F1F"/>
                </a:solidFill>
                <a:latin typeface="Arial" panose="020B0604020202020204" pitchFamily="34" charset="0"/>
              </a:rPr>
              <a:t>Call and recall.</a:t>
            </a:r>
          </a:p>
          <a:p>
            <a:pPr lvl="1">
              <a:buClr>
                <a:schemeClr val="accent1">
                  <a:lumMod val="50000"/>
                </a:schemeClr>
              </a:buClr>
            </a:pPr>
            <a:r>
              <a:rPr lang="en-GB" b="0" i="0" u="none" strike="noStrike" baseline="0" dirty="0">
                <a:solidFill>
                  <a:srgbClr val="221F1F"/>
                </a:solidFill>
                <a:latin typeface="Arial" panose="020B0604020202020204" pitchFamily="34" charset="0"/>
              </a:rPr>
              <a:t>A single point of contact for clinicians - all Trusts are now live with these. Direct Patient Care queries from GP practices.</a:t>
            </a:r>
            <a:br>
              <a:rPr lang="en-GB" sz="2800" dirty="0">
                <a:latin typeface="Arial" pitchFamily="34" charset="0"/>
                <a:cs typeface="Arial" pitchFamily="34" charset="0"/>
              </a:rPr>
            </a:br>
            <a:endParaRPr lang="en-GB" sz="2800" dirty="0">
              <a:latin typeface="Arial" pitchFamily="34" charset="0"/>
              <a:cs typeface="Arial" pitchFamily="34" charset="0"/>
            </a:endParaRPr>
          </a:p>
          <a:p>
            <a:endParaRPr lang="en-GB" sz="2800" dirty="0"/>
          </a:p>
        </p:txBody>
      </p:sp>
      <p:sp>
        <p:nvSpPr>
          <p:cNvPr id="6" name="Title 1">
            <a:extLst>
              <a:ext uri="{FF2B5EF4-FFF2-40B4-BE49-F238E27FC236}">
                <a16:creationId xmlns:a16="http://schemas.microsoft.com/office/drawing/2014/main" id="{2D91C753-FA83-5B61-1CA1-7D8F4CCA6AB1}"/>
              </a:ext>
            </a:extLst>
          </p:cNvPr>
          <p:cNvSpPr txBox="1">
            <a:spLocks/>
          </p:cNvSpPr>
          <p:nvPr/>
        </p:nvSpPr>
        <p:spPr>
          <a:xfrm>
            <a:off x="371475" y="222250"/>
            <a:ext cx="10515600" cy="843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AED9"/>
                </a:solidFill>
                <a:latin typeface="Arial" pitchFamily="34" charset="0"/>
                <a:cs typeface="Arial" pitchFamily="34" charset="0"/>
              </a:rPr>
              <a:t>Red Tape Challenge</a:t>
            </a:r>
          </a:p>
        </p:txBody>
      </p:sp>
    </p:spTree>
    <p:extLst>
      <p:ext uri="{BB962C8B-B14F-4D97-AF65-F5344CB8AC3E}">
        <p14:creationId xmlns:p14="http://schemas.microsoft.com/office/powerpoint/2010/main" val="2183898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A467071F9124386457461925A1E19" ma:contentTypeVersion="13" ma:contentTypeDescription="Create a new document." ma:contentTypeScope="" ma:versionID="0ef810f9148a33efc2d34bdce0c2001e">
  <xsd:schema xmlns:xsd="http://www.w3.org/2001/XMLSchema" xmlns:xs="http://www.w3.org/2001/XMLSchema" xmlns:p="http://schemas.microsoft.com/office/2006/metadata/properties" xmlns:ns2="d5b7d5fd-40b1-41f5-82ce-1b57934722bb" xmlns:ns3="0ca22bcb-f6d5-4632-a050-afff03f55f9e" targetNamespace="http://schemas.microsoft.com/office/2006/metadata/properties" ma:root="true" ma:fieldsID="901d74df286c5ab76e373ddd928e8f5f" ns2:_="" ns3:_="">
    <xsd:import namespace="d5b7d5fd-40b1-41f5-82ce-1b57934722bb"/>
    <xsd:import namespace="0ca22bcb-f6d5-4632-a050-afff03f55f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7d5fd-40b1-41f5-82ce-1b57934722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a22bcb-f6d5-4632-a050-afff03f55f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5b7d5fd-40b1-41f5-82ce-1b57934722b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27E82F7-8A55-4668-893A-FA9B3D89FEEC}"/>
</file>

<file path=customXml/itemProps2.xml><?xml version="1.0" encoding="utf-8"?>
<ds:datastoreItem xmlns:ds="http://schemas.openxmlformats.org/officeDocument/2006/customXml" ds:itemID="{6A04FFCA-8482-41F7-96B9-A02A2C0D8E13}"/>
</file>

<file path=customXml/itemProps3.xml><?xml version="1.0" encoding="utf-8"?>
<ds:datastoreItem xmlns:ds="http://schemas.openxmlformats.org/officeDocument/2006/customXml" ds:itemID="{1287A9E5-65A2-4FE6-851A-DCF611A0FA7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904</TotalTime>
  <Words>878</Words>
  <Application>Microsoft Office PowerPoint</Application>
  <PresentationFormat>Widescreen</PresentationFormat>
  <Paragraphs>123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Presented by: </vt:lpstr>
      <vt:lpstr>Red Tape Challenge</vt:lpstr>
      <vt:lpstr>PowerPoint Presentation</vt:lpstr>
      <vt:lpstr>PowerPoint Presentation</vt:lpstr>
      <vt:lpstr>PowerPoint Presentation</vt:lpstr>
      <vt:lpstr>PowerPoint Presentation</vt:lpstr>
      <vt:lpstr>Red Tape Challenge: Derbyshire</vt:lpstr>
      <vt:lpstr>PowerPoint Presentation</vt:lpstr>
      <vt:lpstr> Advice &amp; Guidance (A&amp;G)</vt:lpstr>
      <vt:lpstr>Patient Experience </vt:lpstr>
      <vt:lpstr>Patient Experience linked to the Interface raised by patients through various routes</vt:lpstr>
      <vt:lpstr>Contact Details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GOODISON, Joanne (NHS DERBY AND DERBYSHIRE ICB - 15M)</cp:lastModifiedBy>
  <cp:revision>12</cp:revision>
  <dcterms:created xsi:type="dcterms:W3CDTF">2022-07-06T14:52:02Z</dcterms:created>
  <dcterms:modified xsi:type="dcterms:W3CDTF">2025-07-09T12:27:38Z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0x010100A8EA467071F9124386457461925A1E19</vt:lpwstr>
  </property>
</Properties>
</file>