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9" r:id="rId3"/>
    <p:sldId id="2145707353" r:id="rId4"/>
    <p:sldId id="2145707355" r:id="rId5"/>
    <p:sldId id="2145707336" r:id="rId6"/>
    <p:sldId id="2145707349" r:id="rId7"/>
    <p:sldId id="2145707339" r:id="rId8"/>
    <p:sldId id="260" r:id="rId9"/>
    <p:sldId id="263" r:id="rId10"/>
    <p:sldId id="2145707341" r:id="rId11"/>
    <p:sldId id="261" r:id="rId12"/>
    <p:sldId id="262" r:id="rId13"/>
    <p:sldId id="2145707344"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AD934E-BB68-4D67-AB87-B14F84536AE0}" v="5" dt="2025-07-17T13:31:52.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67" autoAdjust="0"/>
  </p:normalViewPr>
  <p:slideViewPr>
    <p:cSldViewPr snapToGrid="0">
      <p:cViewPr varScale="1">
        <p:scale>
          <a:sx n="44" d="100"/>
          <a:sy n="44" d="100"/>
        </p:scale>
        <p:origin x="1524"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B8E7B-C924-48A8-B46D-F034501FA065}" type="datetimeFigureOut">
              <a:rPr lang="en-GB" smtClean="0"/>
              <a:t>17/07/2025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8A2DFB-53AB-4D00-A292-6F7095087A10}" type="slidenum">
              <a:rPr lang="en-GB" smtClean="0"/>
              <a:t>‹#›</a:t>
            </a:fld>
            <a:endParaRPr lang="en-GB"/>
          </a:p>
        </p:txBody>
      </p:sp>
    </p:spTree>
    <p:extLst>
      <p:ext uri="{BB962C8B-B14F-4D97-AF65-F5344CB8AC3E}">
        <p14:creationId xmlns:p14="http://schemas.microsoft.com/office/powerpoint/2010/main" val="3977303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5</a:t>
            </a:fld>
            <a:endParaRPr lang="en-GB"/>
          </a:p>
        </p:txBody>
      </p:sp>
    </p:spTree>
    <p:extLst>
      <p:ext uri="{BB962C8B-B14F-4D97-AF65-F5344CB8AC3E}">
        <p14:creationId xmlns:p14="http://schemas.microsoft.com/office/powerpoint/2010/main" val="140841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spcAft>
                <a:spcPts val="300"/>
              </a:spcAft>
              <a:buNone/>
            </a:pPr>
            <a:r>
              <a:rPr lang="en-GB" sz="2000" b="1" dirty="0">
                <a:latin typeface="Arial" panose="020B0604020202020204" pitchFamily="34" charset="0"/>
                <a:cs typeface="Arial" panose="020B0604020202020204" pitchFamily="34" charset="0"/>
              </a:rPr>
              <a:t>Urgent dental treatment</a:t>
            </a:r>
          </a:p>
          <a:p>
            <a:pPr marL="457200" lvl="2">
              <a:spcBef>
                <a:spcPts val="300"/>
              </a:spcBef>
              <a:spcAft>
                <a:spcPts val="300"/>
              </a:spcAft>
            </a:pPr>
            <a:r>
              <a:rPr lang="en-GB" sz="1800" dirty="0">
                <a:latin typeface="Arial" panose="020B0604020202020204" pitchFamily="34" charset="0"/>
                <a:cs typeface="Arial" panose="020B0604020202020204" pitchFamily="34" charset="0"/>
              </a:rPr>
              <a:t>Treatment that is not routine. This could be due to toothache with an unknown cause or a cracked tooth or filling causing discomfort or pain.</a:t>
            </a:r>
          </a:p>
          <a:p>
            <a:pPr marL="0" indent="0">
              <a:spcBef>
                <a:spcPts val="300"/>
              </a:spcBef>
              <a:spcAft>
                <a:spcPts val="300"/>
              </a:spcAft>
              <a:buNone/>
            </a:pPr>
            <a:r>
              <a:rPr lang="en-GB" sz="2000" b="1" dirty="0">
                <a:latin typeface="Arial" panose="020B0604020202020204" pitchFamily="34" charset="0"/>
                <a:cs typeface="Arial" panose="020B0604020202020204" pitchFamily="34" charset="0"/>
              </a:rPr>
              <a:t>General/ routine access</a:t>
            </a:r>
          </a:p>
          <a:p>
            <a:pPr marL="457200" lvl="2">
              <a:spcBef>
                <a:spcPts val="300"/>
              </a:spcBef>
              <a:spcAft>
                <a:spcPts val="300"/>
              </a:spcAft>
            </a:pPr>
            <a:r>
              <a:rPr lang="en-GB" sz="1800" dirty="0">
                <a:effectLst/>
                <a:latin typeface="Arial" panose="020B0604020202020204" pitchFamily="34" charset="0"/>
                <a:ea typeface="Aptos" panose="020B0004020202020204" pitchFamily="34" charset="0"/>
                <a:cs typeface="Arial" panose="020B0604020202020204" pitchFamily="34" charset="0"/>
              </a:rPr>
              <a:t>Registering at a Dental Practice for NHS treatment is not the same as registering at a General Practice. Firstly, dentists will see patients for NHS treatment (if they have availability to do so) regardless of where you live, there’s no “catchment” area. Secondly it is important to note that registration with an NHS dentist has not existed since 2006, </a:t>
            </a:r>
            <a:r>
              <a:rPr lang="en-GB" sz="1800" dirty="0">
                <a:latin typeface="Arial" panose="020B0604020202020204" pitchFamily="34" charset="0"/>
                <a:ea typeface="Aptos" panose="020B0004020202020204" pitchFamily="34" charset="0"/>
                <a:cs typeface="Arial" panose="020B0604020202020204" pitchFamily="34" charset="0"/>
              </a:rPr>
              <a:t>m</a:t>
            </a:r>
            <a:r>
              <a:rPr lang="en-GB" sz="1800" dirty="0">
                <a:effectLst/>
                <a:latin typeface="Arial" panose="020B0604020202020204" pitchFamily="34" charset="0"/>
                <a:ea typeface="Aptos" panose="020B0004020202020204" pitchFamily="34" charset="0"/>
                <a:cs typeface="Arial" panose="020B0604020202020204" pitchFamily="34" charset="0"/>
              </a:rPr>
              <a:t>any practices have maintained a list of NHS patients they offer to recall for check ups, but it is not the same as being registered with a GP.  </a:t>
            </a:r>
          </a:p>
          <a:p>
            <a:pPr marL="457200" lvl="2">
              <a:spcBef>
                <a:spcPts val="300"/>
              </a:spcBef>
              <a:spcAft>
                <a:spcPts val="300"/>
              </a:spcAft>
            </a:pPr>
            <a:endParaRPr lang="en-GB" sz="18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6</a:t>
            </a:fld>
            <a:endParaRPr lang="en-GB"/>
          </a:p>
        </p:txBody>
      </p:sp>
    </p:spTree>
    <p:extLst>
      <p:ext uri="{BB962C8B-B14F-4D97-AF65-F5344CB8AC3E}">
        <p14:creationId xmlns:p14="http://schemas.microsoft.com/office/powerpoint/2010/main" val="60347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300"/>
              </a:spcBef>
              <a:spcAft>
                <a:spcPts val="300"/>
              </a:spcAft>
              <a:buNone/>
            </a:pPr>
            <a:r>
              <a:rPr lang="en-GB" sz="2000" b="1" dirty="0">
                <a:latin typeface="Arial" panose="020B0604020202020204" pitchFamily="34" charset="0"/>
                <a:cs typeface="Arial" panose="020B0604020202020204" pitchFamily="34" charset="0"/>
              </a:rPr>
              <a:t>Units of Dental activity </a:t>
            </a:r>
          </a:p>
          <a:p>
            <a:pPr marL="457200" lvl="2">
              <a:spcBef>
                <a:spcPts val="300"/>
              </a:spcBef>
              <a:spcAft>
                <a:spcPts val="300"/>
              </a:spcAft>
            </a:pPr>
            <a:r>
              <a:rPr lang="en-GB" sz="1800" dirty="0">
                <a:latin typeface="Arial" panose="020B0604020202020204" pitchFamily="34" charset="0"/>
                <a:cs typeface="Arial" panose="020B0604020202020204" pitchFamily="34" charset="0"/>
              </a:rPr>
              <a:t>You might hear the term units of dental activity, which is a way of measuring jobs done by a dentist e.g. how many routine check ups they’ve done or how many x-rays, fillings, crowns, extractions etc. there are set payments for each type of treatment the dentist will receive payment upon completing these treatments. </a:t>
            </a:r>
          </a:p>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7</a:t>
            </a:fld>
            <a:endParaRPr lang="en-GB"/>
          </a:p>
        </p:txBody>
      </p:sp>
    </p:spTree>
    <p:extLst>
      <p:ext uri="{BB962C8B-B14F-4D97-AF65-F5344CB8AC3E}">
        <p14:creationId xmlns:p14="http://schemas.microsoft.com/office/powerpoint/2010/main" val="137015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400" b="1" dirty="0">
                <a:latin typeface="Arial" panose="020B0604020202020204" pitchFamily="34" charset="0"/>
                <a:cs typeface="Arial" panose="020B0604020202020204" pitchFamily="34" charset="0"/>
              </a:rPr>
              <a:t>Procure</a:t>
            </a:r>
          </a:p>
          <a:p>
            <a:pPr marL="457200"/>
            <a:r>
              <a:rPr lang="en-GB" sz="1200" dirty="0">
                <a:latin typeface="Arial" panose="020B0604020202020204" pitchFamily="34" charset="0"/>
                <a:cs typeface="Arial" panose="020B0604020202020204" pitchFamily="34" charset="0"/>
              </a:rPr>
              <a:t>T</a:t>
            </a:r>
            <a:r>
              <a:rPr lang="en-GB" sz="1200" b="0" i="0" dirty="0">
                <a:effectLst/>
                <a:latin typeface="Arial" panose="020B0604020202020204" pitchFamily="34" charset="0"/>
                <a:cs typeface="Arial" panose="020B0604020202020204" pitchFamily="34" charset="0"/>
              </a:rPr>
              <a:t>o procure services means to formally buy services from an external provider, typically through a structured process involving selection, negotiation, and contracting called a procurement process.</a:t>
            </a:r>
            <a:endParaRPr lang="en-GB" sz="1200" dirty="0">
              <a:latin typeface="Arial" panose="020B0604020202020204" pitchFamily="34" charset="0"/>
              <a:cs typeface="Arial" panose="020B0604020202020204" pitchFamily="34" charset="0"/>
            </a:endParaRPr>
          </a:p>
          <a:p>
            <a:r>
              <a:rPr lang="en-GB" dirty="0"/>
              <a:t> services treat patients aged 16 years and over and are usually specialists based in select community dental surgeries.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IMOS: </a:t>
            </a:r>
            <a:r>
              <a:rPr lang="en-GB" dirty="0"/>
              <a:t>Sometimes oral surgery is too complex to be undertaken in a general dental practice, but not sufficiently complex to be undertaken in a hospital. In these instances, treatment may be undertaken by an Intermediate Minor Oral Surgery (IMOS) service. IMOS</a:t>
            </a:r>
          </a:p>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10</a:t>
            </a:fld>
            <a:endParaRPr lang="en-GB"/>
          </a:p>
        </p:txBody>
      </p:sp>
    </p:spTree>
    <p:extLst>
      <p:ext uri="{BB962C8B-B14F-4D97-AF65-F5344CB8AC3E}">
        <p14:creationId xmlns:p14="http://schemas.microsoft.com/office/powerpoint/2010/main" val="2218766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8A2DFB-53AB-4D00-A292-6F7095087A10}" type="slidenum">
              <a:rPr lang="en-GB" smtClean="0"/>
              <a:t>12</a:t>
            </a:fld>
            <a:endParaRPr lang="en-GB"/>
          </a:p>
        </p:txBody>
      </p:sp>
    </p:spTree>
    <p:extLst>
      <p:ext uri="{BB962C8B-B14F-4D97-AF65-F5344CB8AC3E}">
        <p14:creationId xmlns:p14="http://schemas.microsoft.com/office/powerpoint/2010/main" val="235334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64998-162F-4A4E-A93F-8BEDF9054C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83928-478B-44D9-B4E7-FF339CA79D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0827BEF-D309-4172-97A4-FF4030C3BD78}"/>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A8145349-57CE-42DC-BA71-56148CD668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9A62BE-2BDF-416F-A2B7-853CDF2821D0}"/>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E898C1B6-3AB2-41A7-9F53-CD7F860918CA}"/>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611565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BE55-5890-437A-949A-20EA35A969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A5F6A6-3201-4AD2-AEDB-7AF2F5159F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368C41-A8EB-47FA-BC75-E3111C9C0A6B}"/>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21C775B8-A187-4C05-9F30-04C505B82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F6940-96A9-4CC6-B8BF-3EE2E307198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40118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0BEF5-3B5A-4E53-A651-44251E8CFD8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10F1B1-7A30-4529-98C5-4EF3E5F4F3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ABFB57-9D62-47D9-8EAB-554C5A6DE03C}"/>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29032D85-DCD9-4B37-913A-8393DBD5AF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F2DD5C-3F36-44A0-BD64-88CE862A6C69}"/>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53567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DAAD-B81E-4CB9-A194-39702F6DF2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0D967-8CC8-4F61-8C8E-C875FAA4F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78980-A976-4A27-8D44-FE8F5FE58BFB}"/>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8B872A5F-A581-4032-AFDB-D33056545E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E02B08-A1CA-4094-BF4F-53A834982884}"/>
              </a:ext>
            </a:extLst>
          </p:cNvPr>
          <p:cNvSpPr>
            <a:spLocks noGrp="1"/>
          </p:cNvSpPr>
          <p:nvPr>
            <p:ph type="sldNum" sz="quarter" idx="12"/>
          </p:nvPr>
        </p:nvSpPr>
        <p:spPr/>
        <p:txBody>
          <a:bodyPr/>
          <a:lstStyle/>
          <a:p>
            <a:fld id="{D5B06596-4C6E-4CB8-B55F-F5C5F83C8FCC}" type="slidenum">
              <a:rPr lang="en-GB" smtClean="0"/>
              <a:t>‹#›</a:t>
            </a:fld>
            <a:endParaRPr lang="en-GB"/>
          </a:p>
        </p:txBody>
      </p:sp>
      <p:sp>
        <p:nvSpPr>
          <p:cNvPr id="7" name="Rectangle 6">
            <a:extLst>
              <a:ext uri="{FF2B5EF4-FFF2-40B4-BE49-F238E27FC236}">
                <a16:creationId xmlns:a16="http://schemas.microsoft.com/office/drawing/2014/main" id="{12E85A7D-5B5E-4007-B41A-100B2D6F302F}"/>
              </a:ext>
            </a:extLst>
          </p:cNvPr>
          <p:cNvSpPr/>
          <p:nvPr userDrawn="1"/>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354833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44BC0-19BA-406F-9737-306F01D851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6147CA-9374-4755-A4A2-7055353A77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E451DC-801D-4596-9FDE-594D1AA6E0B6}"/>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BFCA747E-44E1-43F0-95A0-4547E72853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EC36CD-4E76-4DE0-AAEF-A03390CA662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41171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31283-2629-40C3-9985-1A909A39D8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60C798-9227-4EFF-ACB2-DC0B24ADCE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218AAD-BBE8-4186-8EE7-98CB079CB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DFA43B-593D-4AF3-B407-533269CD0603}"/>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6" name="Footer Placeholder 5">
            <a:extLst>
              <a:ext uri="{FF2B5EF4-FFF2-40B4-BE49-F238E27FC236}">
                <a16:creationId xmlns:a16="http://schemas.microsoft.com/office/drawing/2014/main" id="{E52AD336-FDC7-4165-88A3-7BF1C61D25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DDBE2-C217-4348-B19E-B1EFF039918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677811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13AA3-7D85-4833-8F24-1E43C6B8A1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73F439-B705-4B5C-9CF7-DBE241E25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8CBFD-68FE-4FD2-89F3-A363EB210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913D27-48BB-474A-88C5-7B905D3C65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FB1599-5F4B-434A-AB95-6A5AEA200F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40EEE9-F30B-4809-B6FF-4C2769E07DD7}"/>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8" name="Footer Placeholder 7">
            <a:extLst>
              <a:ext uri="{FF2B5EF4-FFF2-40B4-BE49-F238E27FC236}">
                <a16:creationId xmlns:a16="http://schemas.microsoft.com/office/drawing/2014/main" id="{1EC507DB-A9C7-4F88-8FFB-660B14C9FF6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E663E-ABFC-4DFE-A645-87407C56E8BF}"/>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07007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6B5B-42AC-4022-AB97-1183AD7ABA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8ABB54-C5E1-49F4-951E-44D959783784}"/>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4" name="Footer Placeholder 3">
            <a:extLst>
              <a:ext uri="{FF2B5EF4-FFF2-40B4-BE49-F238E27FC236}">
                <a16:creationId xmlns:a16="http://schemas.microsoft.com/office/drawing/2014/main" id="{8C815BBD-2339-4806-88AE-6CC8134064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7F607F-F850-4691-A756-1AF94024630D}"/>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275911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DB89E1-F1AF-4F92-B8E5-1B8E371A4EDC}"/>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3" name="Footer Placeholder 2">
            <a:extLst>
              <a:ext uri="{FF2B5EF4-FFF2-40B4-BE49-F238E27FC236}">
                <a16:creationId xmlns:a16="http://schemas.microsoft.com/office/drawing/2014/main" id="{E33BFFA1-DFC9-4FE3-B4C2-03D6517B04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E9BB65-A4EE-4A97-B205-D8A9CF3A7E93}"/>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27645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B753-6019-4FE4-8C6F-BD4F25B7E4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DEF7CC-126B-41BD-908F-0264B9EB22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CE4538-2127-41E9-B535-590C0BBC8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3B3531-923A-496F-822A-1CAC80F937E2}"/>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6" name="Footer Placeholder 5">
            <a:extLst>
              <a:ext uri="{FF2B5EF4-FFF2-40B4-BE49-F238E27FC236}">
                <a16:creationId xmlns:a16="http://schemas.microsoft.com/office/drawing/2014/main" id="{EFA6A368-E9A9-49CB-A393-7C28BC2DD1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CB46DF-11DF-4E09-86C6-381FCD98EAF2}"/>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34036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18C9-4461-4D75-946B-207CFAA82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9736E6-0408-4923-845B-E3A4517BD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5AB4DA-2EF3-4823-972A-47B2D21A8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271E44-B746-4A7B-A955-6DFFB9D75836}"/>
              </a:ext>
            </a:extLst>
          </p:cNvPr>
          <p:cNvSpPr>
            <a:spLocks noGrp="1"/>
          </p:cNvSpPr>
          <p:nvPr>
            <p:ph type="dt" sz="half" idx="10"/>
          </p:nvPr>
        </p:nvSpPr>
        <p:spPr/>
        <p:txBody>
          <a:bodyPr/>
          <a:lstStyle/>
          <a:p>
            <a:fld id="{EB7C392E-6E23-42B1-9B43-9E31B4DF34F8}" type="datetimeFigureOut">
              <a:rPr lang="en-GB" smtClean="0"/>
              <a:t>17/07/2025</a:t>
            </a:fld>
            <a:endParaRPr lang="en-GB"/>
          </a:p>
        </p:txBody>
      </p:sp>
      <p:sp>
        <p:nvSpPr>
          <p:cNvPr id="6" name="Footer Placeholder 5">
            <a:extLst>
              <a:ext uri="{FF2B5EF4-FFF2-40B4-BE49-F238E27FC236}">
                <a16:creationId xmlns:a16="http://schemas.microsoft.com/office/drawing/2014/main" id="{198E2998-1DF3-467D-A556-9330ED504B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38608-04C9-4A13-A792-7FDB2E1C8BBC}"/>
              </a:ext>
            </a:extLst>
          </p:cNvPr>
          <p:cNvSpPr>
            <a:spLocks noGrp="1"/>
          </p:cNvSpPr>
          <p:nvPr>
            <p:ph type="sldNum" sz="quarter" idx="12"/>
          </p:nvPr>
        </p:nvSpPr>
        <p:spPr/>
        <p:txBody>
          <a:bodyPr/>
          <a:lstStyle/>
          <a:p>
            <a:fld id="{D5B06596-4C6E-4CB8-B55F-F5C5F83C8FCC}" type="slidenum">
              <a:rPr lang="en-GB" smtClean="0"/>
              <a:t>‹#›</a:t>
            </a:fld>
            <a:endParaRPr lang="en-GB"/>
          </a:p>
        </p:txBody>
      </p:sp>
    </p:spTree>
    <p:extLst>
      <p:ext uri="{BB962C8B-B14F-4D97-AF65-F5344CB8AC3E}">
        <p14:creationId xmlns:p14="http://schemas.microsoft.com/office/powerpoint/2010/main" val="172429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A7FEF-5CC6-4557-9941-06B8250E6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766D4C-288B-4D2E-AD5D-BEF9909617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13B9A6-957D-4B56-A083-2D291DAC8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C392E-6E23-42B1-9B43-9E31B4DF34F8}" type="datetimeFigureOut">
              <a:rPr lang="en-GB" smtClean="0"/>
              <a:t>17/07/2025</a:t>
            </a:fld>
            <a:endParaRPr lang="en-GB"/>
          </a:p>
        </p:txBody>
      </p:sp>
      <p:sp>
        <p:nvSpPr>
          <p:cNvPr id="5" name="Footer Placeholder 4">
            <a:extLst>
              <a:ext uri="{FF2B5EF4-FFF2-40B4-BE49-F238E27FC236}">
                <a16:creationId xmlns:a16="http://schemas.microsoft.com/office/drawing/2014/main" id="{93DBFE01-DB62-4FEE-992D-3EEBBD4D9E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26E0A6-2B23-409E-AFC0-F596A6A52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06596-4C6E-4CB8-B55F-F5C5F83C8FCC}" type="slidenum">
              <a:rPr lang="en-GB" smtClean="0"/>
              <a:t>‹#›</a:t>
            </a:fld>
            <a:endParaRPr lang="en-GB"/>
          </a:p>
        </p:txBody>
      </p:sp>
    </p:spTree>
    <p:extLst>
      <p:ext uri="{BB962C8B-B14F-4D97-AF65-F5344CB8AC3E}">
        <p14:creationId xmlns:p14="http://schemas.microsoft.com/office/powerpoint/2010/main" val="2968896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durne-desdelaorilla.blogspot.com/2018/07/incisivamente.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joinedupcarederbyshire.co.uk/newslet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joinedupcarederbyshire.co.uk/involving-people-communities/how-to-get-involved/derbyshire-dialogue/" TargetMode="External"/><Relationship Id="rId4" Type="http://schemas.openxmlformats.org/officeDocument/2006/relationships/hyperlink" Target="https://joinedupcarederbyshire.co.uk/your-services/dental-dentistr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derbyandderbyshire.icb.nhs.uk/" TargetMode="External"/><Relationship Id="rId2" Type="http://schemas.openxmlformats.org/officeDocument/2006/relationships/hyperlink" Target="mailto:ddicb.dental@nhs.net"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joinedupcarederbyshir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4560" y="2016652"/>
            <a:ext cx="10525760" cy="2339102"/>
          </a:xfrm>
          <a:prstGeom prst="rect">
            <a:avLst/>
          </a:prstGeom>
          <a:noFill/>
        </p:spPr>
        <p:txBody>
          <a:bodyPr wrap="square" rtlCol="0">
            <a:spAutoFit/>
          </a:bodyPr>
          <a:lstStyle/>
          <a:p>
            <a:pPr algn="ctr"/>
            <a:r>
              <a:rPr lang="en-GB" sz="8000" b="1" dirty="0">
                <a:solidFill>
                  <a:srgbClr val="0072C6"/>
                </a:solidFill>
                <a:latin typeface="Arial" pitchFamily="34" charset="0"/>
                <a:cs typeface="Arial" pitchFamily="34" charset="0"/>
              </a:rPr>
              <a:t>PPG Network</a:t>
            </a:r>
          </a:p>
          <a:p>
            <a:pPr algn="ctr"/>
            <a:r>
              <a:rPr lang="en-GB" sz="6600" b="1" dirty="0">
                <a:solidFill>
                  <a:srgbClr val="0072C6"/>
                </a:solidFill>
                <a:latin typeface="Arial" pitchFamily="34" charset="0"/>
                <a:cs typeface="Arial" pitchFamily="34" charset="0"/>
              </a:rPr>
              <a:t>Derbyshire Dental update</a:t>
            </a:r>
          </a:p>
        </p:txBody>
      </p:sp>
      <p:sp>
        <p:nvSpPr>
          <p:cNvPr id="5" name="TextBox 4"/>
          <p:cNvSpPr txBox="1"/>
          <p:nvPr/>
        </p:nvSpPr>
        <p:spPr>
          <a:xfrm>
            <a:off x="2044367" y="4428957"/>
            <a:ext cx="8103266" cy="769441"/>
          </a:xfrm>
          <a:prstGeom prst="rect">
            <a:avLst/>
          </a:prstGeom>
          <a:noFill/>
        </p:spPr>
        <p:txBody>
          <a:bodyPr wrap="square" rtlCol="0">
            <a:spAutoFit/>
          </a:bodyPr>
          <a:lstStyle/>
          <a:p>
            <a:pPr algn="ctr"/>
            <a:r>
              <a:rPr lang="en-GB" sz="4400" b="1" dirty="0">
                <a:solidFill>
                  <a:srgbClr val="0072C6"/>
                </a:solidFill>
                <a:latin typeface="Arial" pitchFamily="34" charset="0"/>
                <a:cs typeface="Arial" pitchFamily="34" charset="0"/>
              </a:rPr>
              <a:t>July 2025</a:t>
            </a:r>
          </a:p>
        </p:txBody>
      </p:sp>
      <p:sp>
        <p:nvSpPr>
          <p:cNvPr id="3" name="Rectangle 2"/>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9" name="Picture 8" descr="Logo&#10;&#10;Description automatically generated">
            <a:extLst>
              <a:ext uri="{FF2B5EF4-FFF2-40B4-BE49-F238E27FC236}">
                <a16:creationId xmlns:a16="http://schemas.microsoft.com/office/drawing/2014/main" id="{384BC724-9F58-4491-9EE3-A2BCC852C5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8084" y="0"/>
            <a:ext cx="3059832" cy="1376924"/>
          </a:xfrm>
          <a:prstGeom prst="rect">
            <a:avLst/>
          </a:prstGeom>
        </p:spPr>
      </p:pic>
    </p:spTree>
    <p:extLst>
      <p:ext uri="{BB962C8B-B14F-4D97-AF65-F5344CB8AC3E}">
        <p14:creationId xmlns:p14="http://schemas.microsoft.com/office/powerpoint/2010/main" val="3165775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D889F-66E2-1D66-F66F-4FC7E5C4F8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B6A510-0F93-36F2-4EFE-FC0ABED7F898}"/>
              </a:ext>
            </a:extLst>
          </p:cNvPr>
          <p:cNvSpPr>
            <a:spLocks noGrp="1"/>
          </p:cNvSpPr>
          <p:nvPr>
            <p:ph type="title"/>
          </p:nvPr>
        </p:nvSpPr>
        <p:spPr>
          <a:xfrm>
            <a:off x="342900" y="137963"/>
            <a:ext cx="11010900" cy="992188"/>
          </a:xfrm>
        </p:spPr>
        <p:txBody>
          <a:bodyPr>
            <a:normAutofit/>
          </a:bodyPr>
          <a:lstStyle/>
          <a:p>
            <a:pPr algn="l"/>
            <a:r>
              <a:rPr lang="en-GB" sz="4000" b="1" dirty="0">
                <a:solidFill>
                  <a:srgbClr val="0072C6"/>
                </a:solidFill>
                <a:latin typeface="Arial" pitchFamily="34" charset="0"/>
                <a:cs typeface="Arial" pitchFamily="34" charset="0"/>
              </a:rPr>
              <a:t>Our top priorities for this year and next</a:t>
            </a:r>
          </a:p>
        </p:txBody>
      </p:sp>
      <p:sp>
        <p:nvSpPr>
          <p:cNvPr id="3" name="Content Placeholder 2">
            <a:extLst>
              <a:ext uri="{FF2B5EF4-FFF2-40B4-BE49-F238E27FC236}">
                <a16:creationId xmlns:a16="http://schemas.microsoft.com/office/drawing/2014/main" id="{AABB73B3-152B-68DF-63DE-8C47D25FDEE4}"/>
              </a:ext>
            </a:extLst>
          </p:cNvPr>
          <p:cNvSpPr>
            <a:spLocks noGrp="1"/>
          </p:cNvSpPr>
          <p:nvPr>
            <p:ph idx="1"/>
          </p:nvPr>
        </p:nvSpPr>
        <p:spPr>
          <a:xfrm>
            <a:off x="342900" y="1130151"/>
            <a:ext cx="11601450" cy="5396773"/>
          </a:xfrm>
        </p:spPr>
        <p:txBody>
          <a:bodyPr>
            <a:noAutofit/>
          </a:bodyPr>
          <a:lstStyle/>
          <a:p>
            <a:pPr algn="l">
              <a:spcBef>
                <a:spcPts val="600"/>
              </a:spcBef>
              <a:spcAft>
                <a:spcPts val="300"/>
              </a:spcAft>
              <a:buNone/>
            </a:pPr>
            <a:r>
              <a:rPr lang="en-GB" sz="2400" b="1" dirty="0">
                <a:latin typeface="Arial" panose="020B0604020202020204" pitchFamily="34" charset="0"/>
                <a:cs typeface="Arial" panose="020B0604020202020204" pitchFamily="34" charset="0"/>
              </a:rPr>
              <a:t>4. Dental checks in special educational needs settings:</a:t>
            </a:r>
          </a:p>
          <a:p>
            <a:pPr lvl="1">
              <a:spcBef>
                <a:spcPts val="600"/>
              </a:spcBef>
              <a:spcAft>
                <a:spcPts val="300"/>
              </a:spcAft>
              <a:buNone/>
            </a:pPr>
            <a:r>
              <a:rPr lang="en-GB" sz="2000" b="0" dirty="0">
                <a:latin typeface="Arial" panose="020B0604020202020204" pitchFamily="34" charset="0"/>
                <a:cs typeface="Arial" panose="020B0604020202020204" pitchFamily="34" charset="0"/>
              </a:rPr>
              <a:t>•	We are exploring the possibility of taking up the national free dental checks being offered at some special educational need residential settings. We may be able to roll this out in stages across Derby and Derbyshire but are currently looking at expressions of interest from the settings. </a:t>
            </a:r>
          </a:p>
          <a:p>
            <a:pPr lvl="1">
              <a:spcBef>
                <a:spcPts val="600"/>
              </a:spcBef>
              <a:spcAft>
                <a:spcPts val="300"/>
              </a:spcAft>
              <a:buNone/>
            </a:pPr>
            <a:r>
              <a:rPr lang="en-GB" sz="2000" b="0" dirty="0">
                <a:latin typeface="Arial" panose="020B0604020202020204" pitchFamily="34" charset="0"/>
                <a:cs typeface="Arial" panose="020B0604020202020204" pitchFamily="34" charset="0"/>
              </a:rPr>
              <a:t>•	The aim of these check-ups would be to look for potential issues and possibly even undertake minor work such as applying fluoride varnish or demonstrating effective toothbrushing. </a:t>
            </a:r>
          </a:p>
          <a:p>
            <a:pPr marL="0" indent="0">
              <a:spcBef>
                <a:spcPts val="600"/>
              </a:spcBef>
              <a:spcAft>
                <a:spcPts val="300"/>
              </a:spcAft>
              <a:buNone/>
            </a:pPr>
            <a:r>
              <a:rPr lang="en-GB" sz="2400" b="1" dirty="0">
                <a:latin typeface="Arial" panose="020B0604020202020204" pitchFamily="34" charset="0"/>
                <a:cs typeface="Arial" panose="020B0604020202020204" pitchFamily="34" charset="0"/>
              </a:rPr>
              <a:t>5. Procure the following services:</a:t>
            </a:r>
          </a:p>
          <a:p>
            <a:pPr lvl="1"/>
            <a:r>
              <a:rPr lang="en-GB" sz="2000" i="0" dirty="0">
                <a:effectLst/>
                <a:latin typeface="Arial" panose="020B0604020202020204" pitchFamily="34" charset="0"/>
                <a:cs typeface="Arial" panose="020B0604020202020204" pitchFamily="34" charset="0"/>
              </a:rPr>
              <a:t>Intermediate Minor Oral Surgery services</a:t>
            </a:r>
          </a:p>
          <a:p>
            <a:pPr lvl="1"/>
            <a:r>
              <a:rPr lang="en-GB" sz="2000" i="0" dirty="0">
                <a:effectLst/>
                <a:latin typeface="Arial" panose="020B0604020202020204" pitchFamily="34" charset="0"/>
                <a:cs typeface="Arial" panose="020B0604020202020204" pitchFamily="34" charset="0"/>
              </a:rPr>
              <a:t>Clinical Waste management – Safe disposal of medical waste.</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Domiciliary Care – Care provided at patients’ homes.</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Interpreter Service – Language support for patients.</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Urgent Care (Unscheduled) – Existing contracts for emergency urgent treatment.</a:t>
            </a:r>
          </a:p>
          <a:p>
            <a:pPr lvl="1">
              <a:spcBef>
                <a:spcPts val="300"/>
              </a:spcBef>
              <a:spcAft>
                <a:spcPts val="300"/>
              </a:spcAft>
            </a:pPr>
            <a:r>
              <a:rPr lang="en-GB" sz="2000" i="0" dirty="0">
                <a:effectLst/>
                <a:latin typeface="Arial" panose="020B0604020202020204" pitchFamily="34" charset="0"/>
                <a:cs typeface="Arial" panose="020B0604020202020204" pitchFamily="34" charset="0"/>
              </a:rPr>
              <a:t>Ongoing services in Bolsover (area of concern with dental access).</a:t>
            </a:r>
          </a:p>
        </p:txBody>
      </p:sp>
      <p:sp>
        <p:nvSpPr>
          <p:cNvPr id="4" name="Rectangle 3">
            <a:extLst>
              <a:ext uri="{FF2B5EF4-FFF2-40B4-BE49-F238E27FC236}">
                <a16:creationId xmlns:a16="http://schemas.microsoft.com/office/drawing/2014/main" id="{581CBC48-D9F3-9228-9CA2-691E0850FC0B}"/>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A9746F8C-153E-B0B3-6598-60A7528F86DC}"/>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17599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140"/>
            <a:ext cx="10515600" cy="1325563"/>
          </a:xfrm>
        </p:spPr>
        <p:txBody>
          <a:bodyPr/>
          <a:lstStyle/>
          <a:p>
            <a:pPr algn="l"/>
            <a:r>
              <a:rPr lang="en-GB" b="1" dirty="0">
                <a:solidFill>
                  <a:srgbClr val="0072C6"/>
                </a:solidFill>
                <a:latin typeface="Arial" pitchFamily="34" charset="0"/>
                <a:cs typeface="Arial" pitchFamily="34" charset="0"/>
              </a:rPr>
              <a:t>Did you know…</a:t>
            </a:r>
          </a:p>
        </p:txBody>
      </p:sp>
      <p:sp>
        <p:nvSpPr>
          <p:cNvPr id="3" name="Content Placeholder 2"/>
          <p:cNvSpPr>
            <a:spLocks noGrp="1"/>
          </p:cNvSpPr>
          <p:nvPr>
            <p:ph idx="1"/>
          </p:nvPr>
        </p:nvSpPr>
        <p:spPr>
          <a:xfrm>
            <a:off x="838199" y="1429698"/>
            <a:ext cx="10786241" cy="4918549"/>
          </a:xfrm>
        </p:spPr>
        <p:txBody>
          <a:bodyPr>
            <a:noAutofit/>
          </a:bodyPr>
          <a:lstStyle/>
          <a:p>
            <a:pPr marL="0" indent="0">
              <a:buNone/>
            </a:pPr>
            <a:r>
              <a:rPr lang="en-GB" sz="2000" b="1" dirty="0">
                <a:latin typeface="Arial" pitchFamily="34" charset="0"/>
                <a:cs typeface="Arial" pitchFamily="34" charset="0"/>
              </a:rPr>
              <a:t>You can access urgent dental treatment by calling 111 </a:t>
            </a:r>
          </a:p>
          <a:p>
            <a:r>
              <a:rPr lang="en-GB" sz="2000" dirty="0">
                <a:latin typeface="Arial" pitchFamily="34" charset="0"/>
                <a:cs typeface="Arial" pitchFamily="34" charset="0"/>
              </a:rPr>
              <a:t>If you don’t have an NHS dentist or can’t see your regular dentist for urgent treatment you can call 111 who will triage you and support, you to get the care you need. </a:t>
            </a:r>
          </a:p>
          <a:p>
            <a:pPr marL="0" indent="0">
              <a:buNone/>
            </a:pPr>
            <a:endParaRPr lang="en-GB" sz="2000" dirty="0">
              <a:latin typeface="Arial" pitchFamily="34" charset="0"/>
              <a:cs typeface="Arial" pitchFamily="34" charset="0"/>
            </a:endParaRPr>
          </a:p>
          <a:p>
            <a:pPr marL="0" indent="0">
              <a:buNone/>
            </a:pPr>
            <a:r>
              <a:rPr lang="en-GB" sz="2000" b="1" dirty="0">
                <a:latin typeface="Arial" pitchFamily="34" charset="0"/>
                <a:cs typeface="Arial" pitchFamily="34" charset="0"/>
              </a:rPr>
              <a:t>111 can find you an out of hours dental service too</a:t>
            </a:r>
          </a:p>
          <a:p>
            <a:r>
              <a:rPr lang="en-GB" sz="2000" dirty="0">
                <a:latin typeface="Arial" pitchFamily="34" charset="0"/>
                <a:cs typeface="Arial" pitchFamily="34" charset="0"/>
              </a:rPr>
              <a:t>If you have a need for urgent treatment and your regular dental practice is closed, you can call 111 and they will find an out of hours service for you. </a:t>
            </a:r>
          </a:p>
          <a:p>
            <a:pPr marL="0" indent="0">
              <a:buNone/>
            </a:pPr>
            <a:endParaRPr lang="en-GB" sz="2000" dirty="0">
              <a:latin typeface="Arial" pitchFamily="34" charset="0"/>
              <a:cs typeface="Arial" pitchFamily="34" charset="0"/>
            </a:endParaRPr>
          </a:p>
          <a:p>
            <a:pPr marL="0" indent="0">
              <a:buNone/>
            </a:pPr>
            <a:r>
              <a:rPr lang="en-GB" sz="2000" b="1" dirty="0">
                <a:latin typeface="Arial" pitchFamily="34" charset="0"/>
                <a:cs typeface="Arial" pitchFamily="34" charset="0"/>
              </a:rPr>
              <a:t>111 can offer advice while you wait to be seen</a:t>
            </a:r>
          </a:p>
          <a:p>
            <a:r>
              <a:rPr lang="en-GB" sz="2000" dirty="0">
                <a:latin typeface="Arial" pitchFamily="34" charset="0"/>
                <a:cs typeface="Arial" pitchFamily="34" charset="0"/>
              </a:rPr>
              <a:t>111 can also advise on pain management, such as taking paracetamol while you’re waiting to receive treatment. </a:t>
            </a:r>
          </a:p>
          <a:p>
            <a:pPr marL="0" indent="0">
              <a:buNone/>
            </a:pPr>
            <a:endParaRPr lang="en-GB" sz="2000" dirty="0">
              <a:latin typeface="Arial" pitchFamily="34" charset="0"/>
              <a:cs typeface="Arial" pitchFamily="34" charset="0"/>
            </a:endParaRPr>
          </a:p>
          <a:p>
            <a:pPr marL="0" indent="0">
              <a:buNone/>
            </a:pPr>
            <a:r>
              <a:rPr lang="en-GB" sz="2000" dirty="0">
                <a:latin typeface="Arial" pitchFamily="34" charset="0"/>
                <a:cs typeface="Arial" pitchFamily="34" charset="0"/>
              </a:rPr>
              <a:t>Please don’t contact your GP or A&amp;E, </a:t>
            </a:r>
            <a:r>
              <a:rPr lang="en-GB" sz="2000" b="1" dirty="0">
                <a:latin typeface="Arial" pitchFamily="34" charset="0"/>
                <a:cs typeface="Arial" pitchFamily="34" charset="0"/>
              </a:rPr>
              <a:t>call 111 first.</a:t>
            </a:r>
          </a:p>
          <a:p>
            <a:pPr marL="0" indent="0">
              <a:buNone/>
            </a:pPr>
            <a:endParaRPr lang="en-GB" sz="2000" b="1"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7415B0B9-B2C5-4EE1-9D3E-D85C37999DED}"/>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7" name="Picture 6" descr="A cartoon tooth with hands on head&#10;&#10;AI-generated content may be incorrect.">
            <a:extLst>
              <a:ext uri="{FF2B5EF4-FFF2-40B4-BE49-F238E27FC236}">
                <a16:creationId xmlns:a16="http://schemas.microsoft.com/office/drawing/2014/main" id="{F43D8AAF-BA8C-77A1-56D4-3BB7555438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705226" y="41689"/>
            <a:ext cx="1716467" cy="1716467"/>
          </a:xfrm>
          <a:prstGeom prst="rect">
            <a:avLst/>
          </a:prstGeom>
        </p:spPr>
      </p:pic>
    </p:spTree>
    <p:extLst>
      <p:ext uri="{BB962C8B-B14F-4D97-AF65-F5344CB8AC3E}">
        <p14:creationId xmlns:p14="http://schemas.microsoft.com/office/powerpoint/2010/main" val="4234731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055"/>
            <a:ext cx="10515600" cy="1325563"/>
          </a:xfrm>
        </p:spPr>
        <p:txBody>
          <a:bodyPr/>
          <a:lstStyle/>
          <a:p>
            <a:pPr algn="l"/>
            <a:r>
              <a:rPr lang="en-GB" b="1" dirty="0">
                <a:solidFill>
                  <a:srgbClr val="0072C6"/>
                </a:solidFill>
                <a:latin typeface="Arial" pitchFamily="34" charset="0"/>
                <a:cs typeface="Arial" pitchFamily="34" charset="0"/>
              </a:rPr>
              <a:t>Informing our population</a:t>
            </a:r>
          </a:p>
        </p:txBody>
      </p:sp>
      <p:sp>
        <p:nvSpPr>
          <p:cNvPr id="3" name="Content Placeholder 2"/>
          <p:cNvSpPr>
            <a:spLocks noGrp="1"/>
          </p:cNvSpPr>
          <p:nvPr>
            <p:ph idx="1"/>
          </p:nvPr>
        </p:nvSpPr>
        <p:spPr>
          <a:xfrm>
            <a:off x="838199" y="1436618"/>
            <a:ext cx="10636405" cy="5016717"/>
          </a:xfrm>
        </p:spPr>
        <p:txBody>
          <a:bodyPr>
            <a:normAutofit fontScale="77500" lnSpcReduction="20000"/>
          </a:bodyPr>
          <a:lstStyle/>
          <a:p>
            <a:pPr marL="0" indent="0">
              <a:lnSpc>
                <a:spcPct val="120000"/>
              </a:lnSpc>
              <a:buNone/>
            </a:pPr>
            <a:r>
              <a:rPr lang="en-GB" sz="3400" b="1" dirty="0">
                <a:latin typeface="Arial" panose="020B0604020202020204" pitchFamily="34" charset="0"/>
                <a:cs typeface="Arial" pitchFamily="34" charset="0"/>
              </a:rPr>
              <a:t>How we plan to keep the public updated on dentistry</a:t>
            </a:r>
          </a:p>
          <a:p>
            <a:pPr>
              <a:lnSpc>
                <a:spcPct val="120000"/>
              </a:lnSpc>
            </a:pPr>
            <a:r>
              <a:rPr lang="en-GB" dirty="0">
                <a:latin typeface="Arial" panose="020B0604020202020204" pitchFamily="34" charset="0"/>
                <a:cs typeface="Arial" pitchFamily="34" charset="0"/>
              </a:rPr>
              <a:t>We will share dental updates in our Joined Up Care Derbyshire newsletter; you can sign up </a:t>
            </a:r>
            <a:r>
              <a:rPr lang="en-GB" dirty="0">
                <a:latin typeface="Arial" panose="020B0604020202020204" pitchFamily="34" charset="0"/>
                <a:cs typeface="Arial" pitchFamily="34" charset="0"/>
                <a:hlinkClick r:id="rId3"/>
              </a:rPr>
              <a:t>here</a:t>
            </a:r>
            <a:endParaRPr lang="en-GB" dirty="0">
              <a:latin typeface="Arial" panose="020B0604020202020204" pitchFamily="34" charset="0"/>
              <a:cs typeface="Arial" pitchFamily="34" charset="0"/>
            </a:endParaRPr>
          </a:p>
          <a:p>
            <a:pPr>
              <a:lnSpc>
                <a:spcPct val="120000"/>
              </a:lnSpc>
            </a:pPr>
            <a:r>
              <a:rPr lang="en-GB" sz="2800" dirty="0">
                <a:latin typeface="Arial" panose="020B0604020202020204" pitchFamily="34" charset="0"/>
                <a:cs typeface="Arial" pitchFamily="34" charset="0"/>
              </a:rPr>
              <a:t>We have recently updated the </a:t>
            </a:r>
            <a:r>
              <a:rPr lang="en-GB" dirty="0">
                <a:latin typeface="Arial" panose="020B0604020202020204" pitchFamily="34" charset="0"/>
                <a:cs typeface="Arial" panose="020B0604020202020204" pitchFamily="34" charset="0"/>
                <a:hlinkClick r:id="rId4"/>
              </a:rPr>
              <a:t>Dental &amp; Dentistry</a:t>
            </a:r>
            <a:r>
              <a:rPr lang="en-GB" sz="2800" dirty="0">
                <a:latin typeface="Arial" panose="020B0604020202020204" pitchFamily="34" charset="0"/>
                <a:cs typeface="Arial" pitchFamily="34" charset="0"/>
              </a:rPr>
              <a:t> page to better </a:t>
            </a:r>
            <a:r>
              <a:rPr lang="en-GB" dirty="0">
                <a:latin typeface="Arial" panose="020B0604020202020204" pitchFamily="34" charset="0"/>
                <a:cs typeface="Arial" pitchFamily="34" charset="0"/>
              </a:rPr>
              <a:t>inform and direct people to dental services</a:t>
            </a:r>
          </a:p>
          <a:p>
            <a:pPr>
              <a:lnSpc>
                <a:spcPct val="120000"/>
              </a:lnSpc>
            </a:pPr>
            <a:r>
              <a:rPr lang="en-GB" sz="2800" dirty="0">
                <a:latin typeface="Arial" panose="020B0604020202020204" pitchFamily="34" charset="0"/>
                <a:cs typeface="Arial" pitchFamily="34" charset="0"/>
              </a:rPr>
              <a:t>Engagement with people who generally struggle to access dental and other health and community services </a:t>
            </a:r>
          </a:p>
          <a:p>
            <a:pPr>
              <a:lnSpc>
                <a:spcPct val="120000"/>
              </a:lnSpc>
            </a:pPr>
            <a:r>
              <a:rPr lang="en-GB" dirty="0">
                <a:latin typeface="Arial" panose="020B0604020202020204" pitchFamily="34" charset="0"/>
                <a:cs typeface="Arial" pitchFamily="34" charset="0"/>
              </a:rPr>
              <a:t>We came together as a dental summit at the end of 2024; ICB, Local Authority, Health watch, public health and dental providers to discuss our Derbyshire dental strategy and the work underway, we have organised a part 2 for September 2025</a:t>
            </a:r>
          </a:p>
          <a:p>
            <a:pPr>
              <a:lnSpc>
                <a:spcPct val="120000"/>
              </a:lnSpc>
            </a:pPr>
            <a:r>
              <a:rPr lang="en-GB" sz="2800" dirty="0">
                <a:latin typeface="Arial" panose="020B0604020202020204" pitchFamily="34" charset="0"/>
                <a:cs typeface="Arial" pitchFamily="34" charset="0"/>
              </a:rPr>
              <a:t>We held a Derbyshire Dialogue </a:t>
            </a:r>
            <a:r>
              <a:rPr lang="en-GB" dirty="0">
                <a:latin typeface="Arial" panose="020B0604020202020204" pitchFamily="34" charset="0"/>
                <a:cs typeface="Arial" panose="020B0604020202020204" pitchFamily="34" charset="0"/>
                <a:hlinkClick r:id="rId5"/>
              </a:rPr>
              <a:t>Derbyshire Dialogue » Joined Up Care Derbyshire</a:t>
            </a:r>
            <a:endParaRPr lang="en-GB" sz="2800" dirty="0">
              <a:latin typeface="Arial" panose="020B0604020202020204" pitchFamily="34" charset="0"/>
              <a:cs typeface="Arial" pitchFamily="34" charset="0"/>
            </a:endParaRPr>
          </a:p>
        </p:txBody>
      </p:sp>
      <p:sp>
        <p:nvSpPr>
          <p:cNvPr id="5" name="Rectangle 4"/>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11" name="Rectangle 10">
            <a:extLst>
              <a:ext uri="{FF2B5EF4-FFF2-40B4-BE49-F238E27FC236}">
                <a16:creationId xmlns:a16="http://schemas.microsoft.com/office/drawing/2014/main" id="{DAF8B63B-0DFA-43B2-92AF-880E9A7CE6FC}"/>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descr="Red megaphone">
            <a:extLst>
              <a:ext uri="{FF2B5EF4-FFF2-40B4-BE49-F238E27FC236}">
                <a16:creationId xmlns:a16="http://schemas.microsoft.com/office/drawing/2014/main" id="{11B9F415-6345-D318-761E-EA51D54F14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7402" y="1"/>
            <a:ext cx="1325564" cy="1325564"/>
          </a:xfrm>
          <a:prstGeom prst="rect">
            <a:avLst/>
          </a:prstGeom>
        </p:spPr>
      </p:pic>
    </p:spTree>
    <p:extLst>
      <p:ext uri="{BB962C8B-B14F-4D97-AF65-F5344CB8AC3E}">
        <p14:creationId xmlns:p14="http://schemas.microsoft.com/office/powerpoint/2010/main" val="375552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029A5-7771-279C-CFA5-3F5273CE86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F63EA-43FF-E691-93BA-EA908E70EA3E}"/>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For more information</a:t>
            </a:r>
          </a:p>
        </p:txBody>
      </p:sp>
      <p:sp>
        <p:nvSpPr>
          <p:cNvPr id="3" name="Content Placeholder 2">
            <a:extLst>
              <a:ext uri="{FF2B5EF4-FFF2-40B4-BE49-F238E27FC236}">
                <a16:creationId xmlns:a16="http://schemas.microsoft.com/office/drawing/2014/main" id="{D7913EC5-1450-F776-9ECE-6C7CC6BF0DD8}"/>
              </a:ext>
            </a:extLst>
          </p:cNvPr>
          <p:cNvSpPr>
            <a:spLocks noGrp="1"/>
          </p:cNvSpPr>
          <p:nvPr>
            <p:ph idx="1"/>
          </p:nvPr>
        </p:nvSpPr>
        <p:spPr>
          <a:xfrm>
            <a:off x="1981200" y="1600203"/>
            <a:ext cx="8507288" cy="4525963"/>
          </a:xfrm>
        </p:spPr>
        <p:txBody>
          <a:bodyPr>
            <a:normAutofit/>
          </a:bodyPr>
          <a:lstStyle/>
          <a:p>
            <a:pPr marL="0" indent="0">
              <a:buNone/>
            </a:pPr>
            <a:endParaRPr lang="en-GB" dirty="0">
              <a:latin typeface="Arial" pitchFamily="34" charset="0"/>
              <a:cs typeface="Arial" pitchFamily="34" charset="0"/>
            </a:endParaRPr>
          </a:p>
          <a:p>
            <a:pPr marL="0" indent="0">
              <a:buNone/>
            </a:pPr>
            <a:r>
              <a:rPr lang="en-GB" b="1" dirty="0">
                <a:solidFill>
                  <a:srgbClr val="0072C6"/>
                </a:solidFill>
                <a:latin typeface="Arial" pitchFamily="34" charset="0"/>
                <a:cs typeface="Arial" pitchFamily="34" charset="0"/>
              </a:rPr>
              <a:t>Email: </a:t>
            </a:r>
            <a:r>
              <a:rPr lang="en-GB" dirty="0">
                <a:solidFill>
                  <a:srgbClr val="0072C6"/>
                </a:solidFill>
                <a:latin typeface="Arial" pitchFamily="34" charset="0"/>
                <a:cs typeface="Arial" pitchFamily="34" charset="0"/>
                <a:hlinkClick r:id="rId2"/>
              </a:rPr>
              <a:t>ddicb.dental@nhs.net</a:t>
            </a:r>
            <a:r>
              <a:rPr lang="en-GB" dirty="0">
                <a:solidFill>
                  <a:srgbClr val="0072C6"/>
                </a:solidFill>
                <a:latin typeface="Arial" pitchFamily="34" charset="0"/>
                <a:cs typeface="Arial" pitchFamily="34" charset="0"/>
              </a:rPr>
              <a:t> </a:t>
            </a:r>
            <a:endParaRPr lang="en-GB" dirty="0">
              <a:latin typeface="Arial" pitchFamily="34" charset="0"/>
              <a:cs typeface="Arial" pitchFamily="34" charset="0"/>
            </a:endParaRPr>
          </a:p>
          <a:p>
            <a:pPr marL="0" indent="0">
              <a:buNone/>
            </a:pPr>
            <a:r>
              <a:rPr lang="en-GB" b="1" dirty="0">
                <a:solidFill>
                  <a:srgbClr val="0072C6"/>
                </a:solidFill>
                <a:latin typeface="Arial" pitchFamily="34" charset="0"/>
                <a:cs typeface="Arial" pitchFamily="34" charset="0"/>
              </a:rPr>
              <a:t>Web: </a:t>
            </a:r>
            <a:r>
              <a:rPr lang="en-GB" sz="2800" u="sng"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www.derbyandderbyshire.icb.nhs.uk</a:t>
            </a:r>
            <a:r>
              <a:rPr lang="en-GB" sz="2800" dirty="0">
                <a:solidFill>
                  <a:srgbClr val="0072C6"/>
                </a:solidFill>
                <a:effectLst/>
                <a:latin typeface="Arial" panose="020B0604020202020204" pitchFamily="34" charset="0"/>
                <a:ea typeface="Calibri" panose="020F0502020204030204" pitchFamily="34" charset="0"/>
                <a:cs typeface="Arial" panose="020B0604020202020204" pitchFamily="34" charset="0"/>
              </a:rPr>
              <a:t> </a:t>
            </a:r>
          </a:p>
          <a:p>
            <a:pPr marL="0" indent="0">
              <a:buNone/>
            </a:pPr>
            <a:r>
              <a:rPr lang="en-GB" b="1" dirty="0">
                <a:solidFill>
                  <a:srgbClr val="0072C6"/>
                </a:solidFill>
                <a:latin typeface="Arial" pitchFamily="34" charset="0"/>
                <a:cs typeface="Arial" pitchFamily="34" charset="0"/>
              </a:rPr>
              <a:t>Web: </a:t>
            </a:r>
            <a:r>
              <a:rPr lang="en-GB" sz="2800" u="sng" dirty="0">
                <a:solidFill>
                  <a:srgbClr val="0072C6"/>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joinedupcarederbyshire.co.uk</a:t>
            </a:r>
            <a:r>
              <a:rPr lang="en-GB" sz="2800" dirty="0">
                <a:solidFill>
                  <a:srgbClr val="0072C6"/>
                </a:solidFill>
                <a:effectLst/>
                <a:latin typeface="Arial" panose="020B0604020202020204" pitchFamily="34" charset="0"/>
                <a:ea typeface="Calibri" panose="020F0502020204030204" pitchFamily="34" charset="0"/>
                <a:cs typeface="Arial" panose="020B0604020202020204" pitchFamily="34" charset="0"/>
              </a:rPr>
              <a:t> </a:t>
            </a:r>
            <a:endParaRPr lang="en-GB" sz="2800" dirty="0">
              <a:solidFill>
                <a:srgbClr val="0072C6"/>
              </a:solidFill>
              <a:latin typeface="Arial" panose="020B0604020202020204" pitchFamily="34" charset="0"/>
              <a:cs typeface="Arial" pitchFamily="34" charset="0"/>
            </a:endParaRPr>
          </a:p>
        </p:txBody>
      </p:sp>
      <p:sp>
        <p:nvSpPr>
          <p:cNvPr id="5" name="Rectangle 4">
            <a:extLst>
              <a:ext uri="{FF2B5EF4-FFF2-40B4-BE49-F238E27FC236}">
                <a16:creationId xmlns:a16="http://schemas.microsoft.com/office/drawing/2014/main" id="{74A8E4B0-4F61-BFE2-5DC3-32C6671837B8}"/>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10" name="Picture 9" descr="Logo&#10;&#10;Description automatically generated">
            <a:extLst>
              <a:ext uri="{FF2B5EF4-FFF2-40B4-BE49-F238E27FC236}">
                <a16:creationId xmlns:a16="http://schemas.microsoft.com/office/drawing/2014/main" id="{021115DC-1A8C-6E5D-3D8F-456ED4205D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2168" y="0"/>
            <a:ext cx="3059832" cy="1376924"/>
          </a:xfrm>
          <a:prstGeom prst="rect">
            <a:avLst/>
          </a:prstGeom>
        </p:spPr>
      </p:pic>
      <p:sp>
        <p:nvSpPr>
          <p:cNvPr id="11" name="Rectangle 10">
            <a:extLst>
              <a:ext uri="{FF2B5EF4-FFF2-40B4-BE49-F238E27FC236}">
                <a16:creationId xmlns:a16="http://schemas.microsoft.com/office/drawing/2014/main" id="{31A2A230-3144-DFCC-1524-93A37F507F4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1451680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3689"/>
            <a:ext cx="10515600" cy="1325563"/>
          </a:xfrm>
        </p:spPr>
        <p:txBody>
          <a:bodyPr/>
          <a:lstStyle/>
          <a:p>
            <a:pPr algn="l"/>
            <a:r>
              <a:rPr lang="en-GB" b="1" dirty="0">
                <a:solidFill>
                  <a:srgbClr val="0072C6"/>
                </a:solidFill>
                <a:latin typeface="Arial" pitchFamily="34" charset="0"/>
                <a:cs typeface="Arial" pitchFamily="34" charset="0"/>
              </a:rPr>
              <a:t>During this session we will…</a:t>
            </a:r>
          </a:p>
        </p:txBody>
      </p:sp>
      <p:sp>
        <p:nvSpPr>
          <p:cNvPr id="3" name="Content Placeholder 2"/>
          <p:cNvSpPr>
            <a:spLocks noGrp="1"/>
          </p:cNvSpPr>
          <p:nvPr>
            <p:ph idx="1"/>
          </p:nvPr>
        </p:nvSpPr>
        <p:spPr>
          <a:xfrm>
            <a:off x="838199" y="1583021"/>
            <a:ext cx="10805809" cy="4636623"/>
          </a:xfrm>
        </p:spPr>
        <p:txBody>
          <a:bodyPr>
            <a:normAutofit/>
          </a:bodyPr>
          <a:lstStyle/>
          <a:p>
            <a:pPr marL="817200" lvl="2">
              <a:lnSpc>
                <a:spcPct val="100000"/>
              </a:lnSpc>
            </a:pPr>
            <a:r>
              <a:rPr lang="en-GB" sz="2800" dirty="0">
                <a:latin typeface="Arial" pitchFamily="34" charset="0"/>
                <a:cs typeface="Arial" pitchFamily="34" charset="0"/>
              </a:rPr>
              <a:t>Introduce Dental Commissioning in Derby and Derbyshire</a:t>
            </a:r>
          </a:p>
          <a:p>
            <a:pPr marL="817200" lvl="2">
              <a:lnSpc>
                <a:spcPct val="100000"/>
              </a:lnSpc>
            </a:pPr>
            <a:r>
              <a:rPr lang="en-GB" sz="2800" dirty="0">
                <a:latin typeface="Arial" pitchFamily="34" charset="0"/>
                <a:cs typeface="Arial" pitchFamily="34" charset="0"/>
              </a:rPr>
              <a:t>Achievement highlights</a:t>
            </a:r>
          </a:p>
          <a:p>
            <a:pPr marL="817200" lvl="2">
              <a:lnSpc>
                <a:spcPct val="100000"/>
              </a:lnSpc>
            </a:pPr>
            <a:r>
              <a:rPr lang="en-GB" sz="2800" dirty="0">
                <a:latin typeface="Arial" pitchFamily="34" charset="0"/>
                <a:cs typeface="Arial" pitchFamily="34" charset="0"/>
              </a:rPr>
              <a:t>Access improvements</a:t>
            </a:r>
          </a:p>
          <a:p>
            <a:pPr marL="817200" lvl="2">
              <a:lnSpc>
                <a:spcPct val="100000"/>
              </a:lnSpc>
            </a:pPr>
            <a:r>
              <a:rPr lang="en-GB" sz="2800" dirty="0">
                <a:latin typeface="Arial" pitchFamily="34" charset="0"/>
                <a:cs typeface="Arial" pitchFamily="34" charset="0"/>
              </a:rPr>
              <a:t>The road to recovery</a:t>
            </a:r>
          </a:p>
          <a:p>
            <a:pPr marL="817200" lvl="2">
              <a:lnSpc>
                <a:spcPct val="100000"/>
              </a:lnSpc>
            </a:pPr>
            <a:r>
              <a:rPr lang="en-GB" sz="2800" dirty="0">
                <a:latin typeface="Arial" pitchFamily="34" charset="0"/>
                <a:cs typeface="Arial" pitchFamily="34" charset="0"/>
              </a:rPr>
              <a:t>Priorities this year and next</a:t>
            </a:r>
          </a:p>
          <a:p>
            <a:pPr marL="817200" lvl="2">
              <a:lnSpc>
                <a:spcPct val="100000"/>
              </a:lnSpc>
            </a:pPr>
            <a:r>
              <a:rPr lang="en-GB" sz="2800" dirty="0">
                <a:latin typeface="Arial" pitchFamily="34" charset="0"/>
                <a:cs typeface="Arial" pitchFamily="34" charset="0"/>
              </a:rPr>
              <a:t>Did you know: how to access urgent or out of hours dental</a:t>
            </a:r>
          </a:p>
          <a:p>
            <a:pPr marL="817200" lvl="2">
              <a:lnSpc>
                <a:spcPct val="100000"/>
              </a:lnSpc>
            </a:pPr>
            <a:r>
              <a:rPr lang="en-GB" sz="2800" dirty="0">
                <a:latin typeface="Arial" pitchFamily="34" charset="0"/>
                <a:cs typeface="Arial" pitchFamily="34" charset="0"/>
              </a:rPr>
              <a:t>How we plan to keep people informed</a:t>
            </a:r>
          </a:p>
          <a:p>
            <a:pPr marL="817200" lvl="2">
              <a:lnSpc>
                <a:spcPct val="100000"/>
              </a:lnSpc>
            </a:pPr>
            <a:r>
              <a:rPr lang="en-GB" sz="2800" dirty="0">
                <a:latin typeface="Arial" pitchFamily="34" charset="0"/>
                <a:cs typeface="Arial" pitchFamily="34" charset="0"/>
              </a:rPr>
              <a:t>Our contact details</a:t>
            </a:r>
          </a:p>
          <a:p>
            <a:pPr marL="817200" lvl="2">
              <a:lnSpc>
                <a:spcPct val="100000"/>
              </a:lnSpc>
            </a:pPr>
            <a:endParaRPr lang="en-GB" sz="2800" dirty="0">
              <a:latin typeface="Arial" pitchFamily="34" charset="0"/>
              <a:cs typeface="Arial" pitchFamily="34" charset="0"/>
            </a:endParaRPr>
          </a:p>
          <a:p>
            <a:pPr marL="817200" lvl="2">
              <a:lnSpc>
                <a:spcPct val="100000"/>
              </a:lnSpc>
            </a:pPr>
            <a:endParaRPr lang="en-GB" sz="2800" dirty="0">
              <a:latin typeface="Arial" pitchFamily="34" charset="0"/>
              <a:cs typeface="Arial" pitchFamily="34" charset="0"/>
            </a:endParaRPr>
          </a:p>
        </p:txBody>
      </p:sp>
      <p:sp>
        <p:nvSpPr>
          <p:cNvPr id="4" name="Rectangle 3"/>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89F5A536-EEB6-4B7A-A018-B5B409EE4233}"/>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51304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68BA-C57C-D56C-7FE9-D855D96B826F}"/>
              </a:ext>
            </a:extLst>
          </p:cNvPr>
          <p:cNvSpPr>
            <a:spLocks noGrp="1"/>
          </p:cNvSpPr>
          <p:nvPr>
            <p:ph type="title"/>
          </p:nvPr>
        </p:nvSpPr>
        <p:spPr/>
        <p:txBody>
          <a:bodyPr/>
          <a:lstStyle/>
          <a:p>
            <a:r>
              <a:rPr lang="en-GB" b="1" dirty="0">
                <a:solidFill>
                  <a:srgbClr val="0055B9"/>
                </a:solidFill>
                <a:latin typeface="Arial" panose="020B0604020202020204" pitchFamily="34" charset="0"/>
                <a:cs typeface="Arial" panose="020B0604020202020204" pitchFamily="34" charset="0"/>
              </a:rPr>
              <a:t>Introduction to Derbyshire Dental</a:t>
            </a:r>
          </a:p>
        </p:txBody>
      </p:sp>
      <p:sp>
        <p:nvSpPr>
          <p:cNvPr id="3" name="Content Placeholder 2">
            <a:extLst>
              <a:ext uri="{FF2B5EF4-FFF2-40B4-BE49-F238E27FC236}">
                <a16:creationId xmlns:a16="http://schemas.microsoft.com/office/drawing/2014/main" id="{5381A00D-A06E-562C-A858-D6598826C4AC}"/>
              </a:ext>
            </a:extLst>
          </p:cNvPr>
          <p:cNvSpPr>
            <a:spLocks noGrp="1"/>
          </p:cNvSpPr>
          <p:nvPr>
            <p:ph idx="1"/>
          </p:nvPr>
        </p:nvSpPr>
        <p:spPr/>
        <p:txBody>
          <a:bodyPr>
            <a:normAutofit fontScale="92500" lnSpcReduction="10000"/>
          </a:bodyPr>
          <a:lstStyle/>
          <a:p>
            <a:pPr marL="0" indent="0">
              <a:lnSpc>
                <a:spcPct val="110000"/>
              </a:lnSpc>
              <a:buNone/>
            </a:pPr>
            <a:r>
              <a:rPr lang="en-GB" dirty="0">
                <a:latin typeface="Arial" panose="020B0604020202020204" pitchFamily="34" charset="0"/>
                <a:cs typeface="Arial" panose="020B0604020202020204" pitchFamily="34" charset="0"/>
              </a:rPr>
              <a:t>NHS Dental services in Derbyshire are commissioned by us, NHS Derby and Derbyshire Integrated Care Board (ICB), which assumed delegated responsibility for dental commissioning from NHS England on 1 April 2023. </a:t>
            </a:r>
          </a:p>
          <a:p>
            <a:pPr marL="0" indent="0">
              <a:lnSpc>
                <a:spcPct val="110000"/>
              </a:lnSpc>
              <a:buNone/>
            </a:pPr>
            <a:r>
              <a:rPr lang="en-GB" dirty="0">
                <a:latin typeface="Arial" panose="020B0604020202020204" pitchFamily="34" charset="0"/>
                <a:cs typeface="Arial" panose="020B0604020202020204" pitchFamily="34" charset="0"/>
              </a:rPr>
              <a:t>We work very closely with the NHS East Midlands team, and this gradual transition allows the ICB to plan and deliver dental services tailored to the needs of local communities, while still aligning with national standards. </a:t>
            </a:r>
          </a:p>
          <a:p>
            <a:pPr marL="0" indent="0">
              <a:lnSpc>
                <a:spcPct val="110000"/>
              </a:lnSpc>
              <a:buNone/>
            </a:pPr>
            <a:r>
              <a:rPr lang="en-GB" dirty="0">
                <a:latin typeface="Arial" panose="020B0604020202020204" pitchFamily="34" charset="0"/>
                <a:cs typeface="Arial" panose="020B0604020202020204" pitchFamily="34" charset="0"/>
              </a:rPr>
              <a:t>Across Derby and Derbyshire, there are currently over 100 registered dental practices, providing a range of NHS dental care to residents.</a:t>
            </a:r>
          </a:p>
        </p:txBody>
      </p:sp>
    </p:spTree>
    <p:extLst>
      <p:ext uri="{BB962C8B-B14F-4D97-AF65-F5344CB8AC3E}">
        <p14:creationId xmlns:p14="http://schemas.microsoft.com/office/powerpoint/2010/main" val="167481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5B6B-4E21-8394-4829-E26EC5209AD1}"/>
              </a:ext>
            </a:extLst>
          </p:cNvPr>
          <p:cNvSpPr>
            <a:spLocks noGrp="1"/>
          </p:cNvSpPr>
          <p:nvPr>
            <p:ph type="title"/>
          </p:nvPr>
        </p:nvSpPr>
        <p:spPr>
          <a:xfrm>
            <a:off x="838200" y="365126"/>
            <a:ext cx="10515600" cy="1162592"/>
          </a:xfrm>
        </p:spPr>
        <p:txBody>
          <a:bodyPr/>
          <a:lstStyle/>
          <a:p>
            <a:r>
              <a:rPr lang="en-GB" b="1" dirty="0">
                <a:solidFill>
                  <a:srgbClr val="0055B9"/>
                </a:solidFill>
                <a:latin typeface="Arial" panose="020B0604020202020204" pitchFamily="34" charset="0"/>
                <a:cs typeface="Arial" panose="020B0604020202020204" pitchFamily="34" charset="0"/>
              </a:rPr>
              <a:t>About accessing an NHS dentist</a:t>
            </a:r>
          </a:p>
        </p:txBody>
      </p:sp>
      <p:sp>
        <p:nvSpPr>
          <p:cNvPr id="3" name="Content Placeholder 2">
            <a:extLst>
              <a:ext uri="{FF2B5EF4-FFF2-40B4-BE49-F238E27FC236}">
                <a16:creationId xmlns:a16="http://schemas.microsoft.com/office/drawing/2014/main" id="{45C202BD-283D-0D14-091A-32CD6D41D272}"/>
              </a:ext>
            </a:extLst>
          </p:cNvPr>
          <p:cNvSpPr>
            <a:spLocks noGrp="1"/>
          </p:cNvSpPr>
          <p:nvPr>
            <p:ph idx="1"/>
          </p:nvPr>
        </p:nvSpPr>
        <p:spPr>
          <a:xfrm>
            <a:off x="838200" y="1527718"/>
            <a:ext cx="10515600" cy="4649245"/>
          </a:xfrm>
        </p:spPr>
        <p:txBody>
          <a:bodyPr>
            <a:normAutofit fontScale="92500" lnSpcReduction="10000"/>
          </a:bodyPr>
          <a:lstStyle/>
          <a:p>
            <a:pPr>
              <a:lnSpc>
                <a:spcPct val="110000"/>
              </a:lnSpc>
            </a:pPr>
            <a:r>
              <a:rPr lang="en-GB" dirty="0">
                <a:latin typeface="Arial" panose="020B0604020202020204" pitchFamily="34" charset="0"/>
                <a:cs typeface="Arial" panose="020B0604020202020204" pitchFamily="34" charset="0"/>
              </a:rPr>
              <a:t>Registering at a Dental Practice for NHS treatment is not the same as registering at a General Practice.</a:t>
            </a:r>
          </a:p>
          <a:p>
            <a:pPr>
              <a:lnSpc>
                <a:spcPct val="110000"/>
              </a:lnSpc>
            </a:pPr>
            <a:r>
              <a:rPr lang="en-GB" dirty="0">
                <a:latin typeface="Arial" panose="020B0604020202020204" pitchFamily="34" charset="0"/>
                <a:cs typeface="Arial" panose="020B0604020202020204" pitchFamily="34" charset="0"/>
              </a:rPr>
              <a:t>Unlike your local GP surgery, Dentists will see patients for NHS treatment (if they have availability to do so) regardless of where you live.</a:t>
            </a:r>
          </a:p>
          <a:p>
            <a:pPr>
              <a:lnSpc>
                <a:spcPct val="110000"/>
              </a:lnSpc>
            </a:pPr>
            <a:r>
              <a:rPr lang="en-GB" dirty="0">
                <a:latin typeface="Arial" panose="020B0604020202020204" pitchFamily="34" charset="0"/>
                <a:cs typeface="Arial" panose="020B0604020202020204" pitchFamily="34" charset="0"/>
              </a:rPr>
              <a:t>Also, unlike a local GP surgery, Dentists are not required to hold a “list” of patients who are “registered” and therefore able to receive care.</a:t>
            </a:r>
          </a:p>
          <a:p>
            <a:pPr>
              <a:lnSpc>
                <a:spcPct val="110000"/>
              </a:lnSpc>
            </a:pPr>
            <a:r>
              <a:rPr lang="en-GB" dirty="0">
                <a:latin typeface="Arial" panose="020B0604020202020204" pitchFamily="34" charset="0"/>
                <a:cs typeface="Arial" panose="020B0604020202020204" pitchFamily="34" charset="0"/>
              </a:rPr>
              <a:t>Many dental practices do maintain a list of NHS patients they invite for checkups and treatment, but they are not required to do this.</a:t>
            </a:r>
          </a:p>
        </p:txBody>
      </p:sp>
    </p:spTree>
    <p:extLst>
      <p:ext uri="{BB962C8B-B14F-4D97-AF65-F5344CB8AC3E}">
        <p14:creationId xmlns:p14="http://schemas.microsoft.com/office/powerpoint/2010/main" val="94618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08C3F-5AB6-A9EC-CB53-AD892CC931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867F3-0E2B-7A96-715A-A5EC8CF3841B}"/>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Achievement highlights 2024/25 </a:t>
            </a:r>
          </a:p>
        </p:txBody>
      </p:sp>
      <p:sp>
        <p:nvSpPr>
          <p:cNvPr id="3" name="Content Placeholder 2">
            <a:extLst>
              <a:ext uri="{FF2B5EF4-FFF2-40B4-BE49-F238E27FC236}">
                <a16:creationId xmlns:a16="http://schemas.microsoft.com/office/drawing/2014/main" id="{C530F76C-C8B2-7DA2-D6C4-3F2D7DCDF34B}"/>
              </a:ext>
            </a:extLst>
          </p:cNvPr>
          <p:cNvSpPr>
            <a:spLocks noGrp="1"/>
          </p:cNvSpPr>
          <p:nvPr>
            <p:ph idx="1"/>
          </p:nvPr>
        </p:nvSpPr>
        <p:spPr>
          <a:xfrm>
            <a:off x="838200" y="1690688"/>
            <a:ext cx="10515600" cy="4417352"/>
          </a:xfrm>
        </p:spPr>
        <p:txBody>
          <a:bodyPr>
            <a:normAutofit/>
          </a:bodyPr>
          <a:lstStyle/>
          <a:p>
            <a:pPr algn="l">
              <a:spcBef>
                <a:spcPts val="600"/>
              </a:spcBef>
              <a:spcAft>
                <a:spcPts val="300"/>
              </a:spcAft>
              <a:buNone/>
            </a:pPr>
            <a:r>
              <a:rPr lang="en-GB" sz="2400" b="1" dirty="0">
                <a:latin typeface="Arial" panose="020B0604020202020204" pitchFamily="34" charset="0"/>
                <a:cs typeface="Arial" panose="020B0604020202020204" pitchFamily="34" charset="0"/>
              </a:rPr>
              <a:t>S</a:t>
            </a:r>
            <a:r>
              <a:rPr lang="en-GB" sz="2400" b="1" i="0" dirty="0">
                <a:effectLst/>
                <a:latin typeface="Arial" panose="020B0604020202020204" pitchFamily="34" charset="0"/>
                <a:cs typeface="Arial" panose="020B0604020202020204" pitchFamily="34" charset="0"/>
              </a:rPr>
              <a:t>everal steps were taken to improve NHS dental services:</a:t>
            </a:r>
          </a:p>
          <a:p>
            <a:pPr algn="l">
              <a:spcBef>
                <a:spcPts val="600"/>
              </a:spcBef>
              <a:spcAft>
                <a:spcPts val="300"/>
              </a:spcAft>
              <a:buNone/>
            </a:pP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Contract uplift </a:t>
            </a:r>
            <a:r>
              <a:rPr lang="en-GB" b="0" i="0" dirty="0">
                <a:effectLst/>
                <a:latin typeface="Arial" panose="020B0604020202020204" pitchFamily="34" charset="0"/>
                <a:cs typeface="Arial" panose="020B0604020202020204" pitchFamily="34" charset="0"/>
              </a:rPr>
              <a:t>was nationally offered to encourage dentists to stay in the NHS. </a:t>
            </a:r>
            <a:br>
              <a:rPr lang="en-GB" b="0" i="0" dirty="0">
                <a:effectLst/>
                <a:latin typeface="Arial" panose="020B0604020202020204" pitchFamily="34" charset="0"/>
                <a:cs typeface="Arial" panose="020B0604020202020204" pitchFamily="34" charset="0"/>
              </a:rPr>
            </a:br>
            <a:endParaRPr lang="en-GB" b="1" i="0" dirty="0">
              <a:effectLst/>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"Golden hello" payments, </a:t>
            </a:r>
            <a:r>
              <a:rPr lang="en-GB" i="0" dirty="0">
                <a:effectLst/>
                <a:latin typeface="Arial" panose="020B0604020202020204" pitchFamily="34" charset="0"/>
                <a:cs typeface="Arial" panose="020B0604020202020204" pitchFamily="34" charset="0"/>
              </a:rPr>
              <a:t>four practices in Derby and Derbyshire expressed an interest and these dentists will have to commit to working in the NHS for at least 3 years to receive these payments.</a:t>
            </a:r>
          </a:p>
          <a:p>
            <a:pPr lvl="1">
              <a:spcBef>
                <a:spcPts val="300"/>
              </a:spcBef>
              <a:spcAft>
                <a:spcPts val="300"/>
              </a:spcAft>
            </a:pPr>
            <a:endParaRPr lang="en-GB" b="0" i="0" dirty="0">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Dentists were allowed to </a:t>
            </a:r>
            <a:r>
              <a:rPr lang="en-GB" b="1" i="0" dirty="0">
                <a:effectLst/>
                <a:latin typeface="Arial" panose="020B0604020202020204" pitchFamily="34" charset="0"/>
                <a:cs typeface="Arial" panose="020B0604020202020204" pitchFamily="34" charset="0"/>
              </a:rPr>
              <a:t>go 10% over their budget</a:t>
            </a:r>
            <a:r>
              <a:rPr lang="en-GB" b="0" i="0" dirty="0">
                <a:effectLst/>
                <a:latin typeface="Arial" panose="020B0604020202020204" pitchFamily="34" charset="0"/>
                <a:cs typeface="Arial" panose="020B0604020202020204" pitchFamily="34" charset="0"/>
              </a:rPr>
              <a:t> to treat more patients.</a:t>
            </a:r>
          </a:p>
          <a:p>
            <a:pPr marL="0" indent="0">
              <a:buNone/>
            </a:pPr>
            <a:endParaRPr lang="en-GB" sz="4000" dirty="0">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DE913103-D3A9-F76D-79CF-E5A542C449B2}"/>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BC7E68B4-40D3-1BA4-6C91-B4F4C56DA939}"/>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pic>
        <p:nvPicPr>
          <p:cNvPr id="6" name="Picture 5">
            <a:extLst>
              <a:ext uri="{FF2B5EF4-FFF2-40B4-BE49-F238E27FC236}">
                <a16:creationId xmlns:a16="http://schemas.microsoft.com/office/drawing/2014/main" id="{8DD8BE40-21DB-661B-0706-26BA88AF3E5E}"/>
              </a:ext>
            </a:extLst>
          </p:cNvPr>
          <p:cNvPicPr>
            <a:picLocks noChangeAspect="1"/>
          </p:cNvPicPr>
          <p:nvPr/>
        </p:nvPicPr>
        <p:blipFill>
          <a:blip r:embed="rId3"/>
          <a:stretch>
            <a:fillRect/>
          </a:stretch>
        </p:blipFill>
        <p:spPr>
          <a:xfrm>
            <a:off x="9934130" y="365125"/>
            <a:ext cx="1143000" cy="1143000"/>
          </a:xfrm>
          <a:prstGeom prst="rect">
            <a:avLst/>
          </a:prstGeom>
        </p:spPr>
      </p:pic>
    </p:spTree>
    <p:extLst>
      <p:ext uri="{BB962C8B-B14F-4D97-AF65-F5344CB8AC3E}">
        <p14:creationId xmlns:p14="http://schemas.microsoft.com/office/powerpoint/2010/main" val="327900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47DC2-CEF0-20D7-3AD9-9A3F766770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CFD4D-6501-6C32-0E62-1B835190D82A}"/>
              </a:ext>
            </a:extLst>
          </p:cNvPr>
          <p:cNvSpPr>
            <a:spLocks noGrp="1"/>
          </p:cNvSpPr>
          <p:nvPr>
            <p:ph idx="1"/>
          </p:nvPr>
        </p:nvSpPr>
        <p:spPr>
          <a:xfrm>
            <a:off x="838200" y="1204332"/>
            <a:ext cx="10515600" cy="4903708"/>
          </a:xfrm>
        </p:spPr>
        <p:txBody>
          <a:bodyPr>
            <a:normAutofit/>
          </a:bodyPr>
          <a:lstStyle/>
          <a:p>
            <a:pPr lvl="1">
              <a:spcBef>
                <a:spcPts val="300"/>
              </a:spcBef>
              <a:spcAft>
                <a:spcPts val="300"/>
              </a:spcAft>
            </a:pPr>
            <a:r>
              <a:rPr lang="en-GB" b="1" dirty="0">
                <a:latin typeface="Arial" panose="020B0604020202020204" pitchFamily="34" charset="0"/>
                <a:cs typeface="Arial" panose="020B0604020202020204" pitchFamily="34" charset="0"/>
              </a:rPr>
              <a:t>Additional</a:t>
            </a:r>
            <a:r>
              <a:rPr lang="en-GB" b="1" i="0" dirty="0">
                <a:effectLst/>
                <a:latin typeface="Arial" panose="020B0604020202020204" pitchFamily="34" charset="0"/>
                <a:cs typeface="Arial" panose="020B0604020202020204" pitchFamily="34" charset="0"/>
              </a:rPr>
              <a:t> funding</a:t>
            </a:r>
            <a:r>
              <a:rPr lang="en-GB" b="0" i="0" dirty="0">
                <a:effectLst/>
                <a:latin typeface="Arial" panose="020B0604020202020204" pitchFamily="34" charset="0"/>
                <a:cs typeface="Arial" panose="020B0604020202020204" pitchFamily="34" charset="0"/>
              </a:rPr>
              <a:t> was introduced so dentists could focus on seeing high-priority patients. </a:t>
            </a:r>
          </a:p>
          <a:p>
            <a:pPr marL="457200" lvl="1" indent="0">
              <a:spcBef>
                <a:spcPts val="300"/>
              </a:spcBef>
              <a:spcAft>
                <a:spcPts val="300"/>
              </a:spcAft>
              <a:buNone/>
            </a:pPr>
            <a:endParaRPr lang="en-GB" b="0" i="0" dirty="0">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Additional community dental service </a:t>
            </a:r>
            <a:r>
              <a:rPr lang="en-GB" b="1" i="0" dirty="0">
                <a:effectLst/>
                <a:latin typeface="Arial" panose="020B0604020202020204" pitchFamily="34" charset="0"/>
                <a:cs typeface="Arial" panose="020B0604020202020204" pitchFamily="34" charset="0"/>
              </a:rPr>
              <a:t>funding allocated for children and more vulnerable patients. </a:t>
            </a:r>
          </a:p>
          <a:p>
            <a:pPr marL="457200" lvl="1" indent="0">
              <a:spcBef>
                <a:spcPts val="300"/>
              </a:spcBef>
              <a:spcAft>
                <a:spcPts val="300"/>
              </a:spcAft>
              <a:buNone/>
            </a:pPr>
            <a:endParaRPr lang="en-GB" b="1" dirty="0">
              <a:latin typeface="Arial" panose="020B0604020202020204" pitchFamily="34" charset="0"/>
              <a:cs typeface="Arial" panose="020B0604020202020204" pitchFamily="34" charset="0"/>
            </a:endParaRPr>
          </a:p>
          <a:p>
            <a:pPr lvl="1">
              <a:spcBef>
                <a:spcPts val="300"/>
              </a:spcBef>
              <a:spcAft>
                <a:spcPts val="300"/>
              </a:spcAft>
            </a:pPr>
            <a:r>
              <a:rPr lang="en-GB" b="1" i="0" dirty="0">
                <a:effectLst/>
                <a:latin typeface="Arial" panose="020B0604020202020204" pitchFamily="34" charset="0"/>
                <a:cs typeface="Arial" panose="020B0604020202020204" pitchFamily="34" charset="0"/>
              </a:rPr>
              <a:t>Additional urgent </a:t>
            </a:r>
            <a:r>
              <a:rPr lang="en-GB" i="0" dirty="0">
                <a:effectLst/>
                <a:latin typeface="Arial" panose="020B0604020202020204" pitchFamily="34" charset="0"/>
                <a:cs typeface="Arial" panose="020B0604020202020204" pitchFamily="34" charset="0"/>
              </a:rPr>
              <a:t>dental appointments.</a:t>
            </a:r>
          </a:p>
          <a:p>
            <a:pPr marL="457200" lvl="1" indent="0">
              <a:spcBef>
                <a:spcPts val="300"/>
              </a:spcBef>
              <a:spcAft>
                <a:spcPts val="300"/>
              </a:spcAft>
              <a:buNone/>
            </a:pPr>
            <a:endParaRPr lang="en-GB" b="0" i="0" dirty="0">
              <a:solidFill>
                <a:srgbClr val="FF0000"/>
              </a:solidFill>
              <a:effectLst/>
              <a:latin typeface="Arial" panose="020B0604020202020204" pitchFamily="34" charset="0"/>
              <a:cs typeface="Arial" panose="020B0604020202020204" pitchFamily="34" charset="0"/>
            </a:endParaRPr>
          </a:p>
          <a:p>
            <a:pPr lvl="1">
              <a:spcBef>
                <a:spcPts val="300"/>
              </a:spcBef>
              <a:spcAft>
                <a:spcPts val="300"/>
              </a:spcAft>
            </a:pPr>
            <a:r>
              <a:rPr lang="en-GB" b="0" i="0" dirty="0">
                <a:effectLst/>
                <a:latin typeface="Arial" panose="020B0604020202020204" pitchFamily="34" charset="0"/>
                <a:cs typeface="Arial" panose="020B0604020202020204" pitchFamily="34" charset="0"/>
              </a:rPr>
              <a:t>More </a:t>
            </a:r>
            <a:r>
              <a:rPr lang="en-GB" b="1" i="0" dirty="0">
                <a:effectLst/>
                <a:latin typeface="Arial" panose="020B0604020202020204" pitchFamily="34" charset="0"/>
                <a:cs typeface="Arial" panose="020B0604020202020204" pitchFamily="34" charset="0"/>
              </a:rPr>
              <a:t>urgent and routine appointments</a:t>
            </a:r>
            <a:r>
              <a:rPr lang="en-GB" b="0" i="0" dirty="0">
                <a:effectLst/>
                <a:latin typeface="Arial" panose="020B0604020202020204" pitchFamily="34" charset="0"/>
                <a:cs typeface="Arial" panose="020B0604020202020204" pitchFamily="34" charset="0"/>
              </a:rPr>
              <a:t> were funded in Bolsover, an area with some of the worst dental health and access in the county. </a:t>
            </a:r>
          </a:p>
          <a:p>
            <a:pPr lvl="1">
              <a:spcBef>
                <a:spcPts val="300"/>
              </a:spcBef>
              <a:spcAft>
                <a:spcPts val="300"/>
              </a:spcAft>
            </a:pPr>
            <a:endParaRPr lang="en-GB" b="0" i="0" dirty="0">
              <a:effectLst/>
              <a:latin typeface="Arial" panose="020B0604020202020204" pitchFamily="34" charset="0"/>
              <a:cs typeface="Arial" panose="020B0604020202020204" pitchFamily="34" charset="0"/>
            </a:endParaRPr>
          </a:p>
          <a:p>
            <a:pPr marL="0" indent="0">
              <a:buNone/>
            </a:pPr>
            <a:endParaRPr lang="en-GB" sz="4000" dirty="0">
              <a:latin typeface="Arial" panose="020B0604020202020204" pitchFamily="34" charset="0"/>
              <a:cs typeface="Arial" pitchFamily="34" charset="0"/>
            </a:endParaRPr>
          </a:p>
        </p:txBody>
      </p:sp>
      <p:sp>
        <p:nvSpPr>
          <p:cNvPr id="4" name="Rectangle 3">
            <a:extLst>
              <a:ext uri="{FF2B5EF4-FFF2-40B4-BE49-F238E27FC236}">
                <a16:creationId xmlns:a16="http://schemas.microsoft.com/office/drawing/2014/main" id="{97B8DCF3-557F-DBA8-EA07-DE3F1F53EC91}"/>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E65B2020-47EC-F86E-7791-8502E4C65558}"/>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500464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321AD-47CA-99D5-7DE3-F49B8D478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6609DB-6DB5-77F5-BE53-6E0AA6572270}"/>
              </a:ext>
            </a:extLst>
          </p:cNvPr>
          <p:cNvSpPr>
            <a:spLocks noGrp="1"/>
          </p:cNvSpPr>
          <p:nvPr>
            <p:ph type="title"/>
          </p:nvPr>
        </p:nvSpPr>
        <p:spPr/>
        <p:txBody>
          <a:bodyPr/>
          <a:lstStyle/>
          <a:p>
            <a:pPr algn="l"/>
            <a:r>
              <a:rPr lang="en-GB" b="1" dirty="0">
                <a:solidFill>
                  <a:srgbClr val="0072C6"/>
                </a:solidFill>
                <a:latin typeface="Arial" pitchFamily="34" charset="0"/>
                <a:cs typeface="Arial" pitchFamily="34" charset="0"/>
              </a:rPr>
              <a:t>Access improvements</a:t>
            </a:r>
          </a:p>
        </p:txBody>
      </p:sp>
      <p:sp>
        <p:nvSpPr>
          <p:cNvPr id="4" name="Rectangle 3">
            <a:extLst>
              <a:ext uri="{FF2B5EF4-FFF2-40B4-BE49-F238E27FC236}">
                <a16:creationId xmlns:a16="http://schemas.microsoft.com/office/drawing/2014/main" id="{352383A8-4FC0-51A2-B167-58D09C87BD8A}"/>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AFAA7586-1D64-2F82-A6F7-529CB7A490BB}"/>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11" name="Rectangle 1">
            <a:extLst>
              <a:ext uri="{FF2B5EF4-FFF2-40B4-BE49-F238E27FC236}">
                <a16:creationId xmlns:a16="http://schemas.microsoft.com/office/drawing/2014/main" id="{817AD133-649A-1E4B-DAAF-48FB3B9EB7B7}"/>
              </a:ext>
            </a:extLst>
          </p:cNvPr>
          <p:cNvSpPr>
            <a:spLocks noChangeArrowheads="1"/>
          </p:cNvSpPr>
          <p:nvPr/>
        </p:nvSpPr>
        <p:spPr bwMode="auto">
          <a:xfrm>
            <a:off x="838200" y="1739195"/>
            <a:ext cx="10515600" cy="436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spcBef>
                <a:spcPts val="600"/>
              </a:spcBef>
              <a:spcAft>
                <a:spcPts val="300"/>
              </a:spcAft>
            </a:pPr>
            <a:r>
              <a:rPr lang="en-GB" sz="2400" b="1" i="0" dirty="0">
                <a:effectLst/>
                <a:latin typeface="Arial" panose="020B0604020202020204" pitchFamily="34" charset="0"/>
                <a:cs typeface="Arial" panose="020B0604020202020204" pitchFamily="34" charset="0"/>
              </a:rPr>
              <a:t>The dental contract works on Units of Dental Activity</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In 2024/25, dentists did more work than the year before. They completed 4.1% more units of contracted dental activity. </a:t>
            </a:r>
          </a:p>
          <a:p>
            <a:pPr marL="342900" indent="-342900" algn="l">
              <a:spcBef>
                <a:spcPts val="600"/>
              </a:spcBef>
              <a:spcAft>
                <a:spcPts val="300"/>
              </a:spcAft>
              <a:buFont typeface="Arial" panose="020B0604020202020204" pitchFamily="34" charset="0"/>
              <a:buChar char="•"/>
            </a:pPr>
            <a:r>
              <a:rPr lang="en-GB" sz="2400" b="0" i="0" dirty="0">
                <a:effectLst/>
                <a:latin typeface="Arial" panose="020B0604020202020204" pitchFamily="34" charset="0"/>
                <a:cs typeface="Arial" panose="020B0604020202020204" pitchFamily="34" charset="0"/>
              </a:rPr>
              <a:t>Last year, they finished 87 out of every 100 units they were asked to do. This year, they finished about 91 out of every 100.</a:t>
            </a:r>
          </a:p>
          <a:p>
            <a:pPr marL="342900" indent="-342900" algn="l">
              <a:spcBef>
                <a:spcPts val="600"/>
              </a:spcBef>
              <a:spcAft>
                <a:spcPts val="300"/>
              </a:spcAft>
              <a:buFont typeface="Arial" panose="020B0604020202020204" pitchFamily="34" charset="0"/>
              <a:buChar char="•"/>
            </a:pPr>
            <a:r>
              <a:rPr lang="en-GB" sz="2400" dirty="0">
                <a:latin typeface="Arial" panose="020B0604020202020204" pitchFamily="34" charset="0"/>
                <a:cs typeface="Arial" panose="020B0604020202020204" pitchFamily="34" charset="0"/>
              </a:rPr>
              <a:t>T</a:t>
            </a:r>
            <a:r>
              <a:rPr lang="en-GB" sz="2400" b="0" i="0" dirty="0">
                <a:effectLst/>
                <a:latin typeface="Arial" panose="020B0604020202020204" pitchFamily="34" charset="0"/>
                <a:cs typeface="Arial" panose="020B0604020202020204" pitchFamily="34" charset="0"/>
              </a:rPr>
              <a:t>hey did 24,293 more units of NHS dental activity this year than the year before.</a:t>
            </a:r>
          </a:p>
          <a:p>
            <a:pPr algn="l">
              <a:spcBef>
                <a:spcPts val="600"/>
              </a:spcBef>
              <a:spcAft>
                <a:spcPts val="300"/>
              </a:spcAft>
            </a:pPr>
            <a:endParaRPr lang="en-GB" sz="2400" dirty="0">
              <a:latin typeface="Arial" panose="020B0604020202020204" pitchFamily="34" charset="0"/>
              <a:cs typeface="Arial" panose="020B0604020202020204" pitchFamily="34" charset="0"/>
            </a:endParaRPr>
          </a:p>
          <a:p>
            <a:pPr algn="l">
              <a:spcBef>
                <a:spcPts val="600"/>
              </a:spcBef>
              <a:spcAft>
                <a:spcPts val="300"/>
              </a:spcAft>
            </a:pPr>
            <a:r>
              <a:rPr lang="en-GB" sz="2400" b="0" i="0" dirty="0">
                <a:effectLst/>
                <a:latin typeface="Arial" panose="020B0604020202020204" pitchFamily="34" charset="0"/>
                <a:cs typeface="Arial" panose="020B0604020202020204" pitchFamily="34" charset="0"/>
              </a:rPr>
              <a:t>These units include activity like</a:t>
            </a:r>
            <a:r>
              <a:rPr lang="en-GB" sz="2400" dirty="0">
                <a:latin typeface="Arial" panose="020B0604020202020204" pitchFamily="34" charset="0"/>
                <a:cs typeface="Arial" panose="020B0604020202020204" pitchFamily="34" charset="0"/>
              </a:rPr>
              <a:t> </a:t>
            </a:r>
            <a:r>
              <a:rPr lang="en-GB" sz="2400" b="0" i="0" dirty="0">
                <a:effectLst/>
                <a:latin typeface="Arial" panose="020B0604020202020204" pitchFamily="34" charset="0"/>
                <a:cs typeface="Arial" panose="020B0604020202020204" pitchFamily="34" charset="0"/>
              </a:rPr>
              <a:t>routine NHS checks, fillings, crowns, scale and polish etc. </a:t>
            </a:r>
          </a:p>
        </p:txBody>
      </p:sp>
      <p:sp>
        <p:nvSpPr>
          <p:cNvPr id="3" name="AutoShape 2" descr="Bar chart showing dental activity increase">
            <a:extLst>
              <a:ext uri="{FF2B5EF4-FFF2-40B4-BE49-F238E27FC236}">
                <a16:creationId xmlns:a16="http://schemas.microsoft.com/office/drawing/2014/main" id="{16177D71-02C8-E758-DFF3-E557BC1F748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71902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961"/>
            <a:ext cx="10515600" cy="1325563"/>
          </a:xfrm>
        </p:spPr>
        <p:txBody>
          <a:bodyPr vert="horz" lIns="91440" tIns="45720" rIns="91440" bIns="45720" rtlCol="0" anchor="ctr">
            <a:normAutofit/>
          </a:bodyPr>
          <a:lstStyle/>
          <a:p>
            <a:r>
              <a:rPr lang="en-GB" b="1" dirty="0">
                <a:solidFill>
                  <a:srgbClr val="0055B9"/>
                </a:solidFill>
                <a:latin typeface="Arial" panose="020B0604020202020204" pitchFamily="34" charset="0"/>
                <a:cs typeface="Arial" panose="020B0604020202020204" pitchFamily="34" charset="0"/>
              </a:rPr>
              <a:t>Our road to recovery</a:t>
            </a:r>
          </a:p>
        </p:txBody>
      </p:sp>
      <p:sp>
        <p:nvSpPr>
          <p:cNvPr id="3" name="Content Placeholder 2"/>
          <p:cNvSpPr>
            <a:spLocks noGrp="1"/>
          </p:cNvSpPr>
          <p:nvPr>
            <p:ph sz="quarter" idx="4"/>
          </p:nvPr>
        </p:nvSpPr>
        <p:spPr>
          <a:xfrm>
            <a:off x="838200" y="1484324"/>
            <a:ext cx="10724139" cy="5074213"/>
          </a:xfrm>
        </p:spPr>
        <p:txBody>
          <a:bodyPr vert="horz" lIns="91440" tIns="45720" rIns="91440" bIns="45720" rtlCol="0">
            <a:noAutofit/>
          </a:bodyPr>
          <a:lstStyle/>
          <a:p>
            <a:pPr marL="0" indent="0">
              <a:buNone/>
            </a:pPr>
            <a:r>
              <a:rPr lang="en-GB" sz="2000" b="1" dirty="0">
                <a:latin typeface="Arial" panose="020B0604020202020204" pitchFamily="34" charset="0"/>
                <a:cs typeface="Arial" panose="020B0604020202020204" pitchFamily="34" charset="0"/>
              </a:rPr>
              <a:t>We know that for some people general access is a problem</a:t>
            </a:r>
          </a:p>
          <a:p>
            <a:r>
              <a:rPr lang="en-GB" sz="2000" dirty="0">
                <a:latin typeface="Arial" panose="020B0604020202020204" pitchFamily="34" charset="0"/>
                <a:cs typeface="Arial" panose="020B0604020202020204" pitchFamily="34" charset="0"/>
              </a:rPr>
              <a:t>There is a lot of work underway to improve general dental access as mentioned, such as; improved pay for NHS dentists, Governments national target for 700,000 new urgent dental appointments, more money to support services for children and vulnerable people.</a:t>
            </a:r>
          </a:p>
          <a:p>
            <a:pPr marL="0" indent="0">
              <a:buNone/>
            </a:pPr>
            <a:r>
              <a:rPr lang="en-GB" sz="2000" b="1" dirty="0">
                <a:latin typeface="Arial" panose="020B0604020202020204" pitchFamily="34" charset="0"/>
                <a:cs typeface="Arial" panose="020B0604020202020204" pitchFamily="34" charset="0"/>
              </a:rPr>
              <a:t>There are some areas more in need than others</a:t>
            </a:r>
          </a:p>
          <a:p>
            <a:r>
              <a:rPr lang="en-GB" sz="2000" dirty="0">
                <a:latin typeface="Arial" panose="020B0604020202020204" pitchFamily="34" charset="0"/>
                <a:cs typeface="Arial" panose="020B0604020202020204" pitchFamily="34" charset="0"/>
              </a:rPr>
              <a:t>We are already focusing our efforts on areas like Bolsover and Amber valley where we know people struggle to register with an NHS dentist. To target the areas most in need we refresh and map out access data and map out the services around these areas to understand where we need to keep focusing our efforts. </a:t>
            </a:r>
          </a:p>
          <a:p>
            <a:pPr marL="0" indent="0">
              <a:buNone/>
            </a:pPr>
            <a:r>
              <a:rPr lang="en-GB" sz="2000" b="1" dirty="0">
                <a:latin typeface="Arial" panose="020B0604020202020204" pitchFamily="34" charset="0"/>
                <a:cs typeface="Arial" panose="020B0604020202020204" pitchFamily="34" charset="0"/>
              </a:rPr>
              <a:t>Some groups of people are more in need </a:t>
            </a:r>
          </a:p>
          <a:p>
            <a:r>
              <a:rPr lang="en-GB" sz="2000" dirty="0">
                <a:latin typeface="Arial" panose="020B0604020202020204" pitchFamily="34" charset="0"/>
                <a:cs typeface="Arial" panose="020B0604020202020204" pitchFamily="34" charset="0"/>
              </a:rPr>
              <a:t>We’re looking at doing some targeted engagement with groups of people who generally struggle to access health and social care services. We are also taking part in new national projects this year such as dental checks in special educational needs settings and training staff to do tooth brushing in early years settings like pre schools and nurseries. </a:t>
            </a: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pic>
        <p:nvPicPr>
          <p:cNvPr id="6" name="Picture 2" descr="A road with a sign on it&#10;&#10;AI-generated content may be incorrect.">
            <a:extLst>
              <a:ext uri="{FF2B5EF4-FFF2-40B4-BE49-F238E27FC236}">
                <a16:creationId xmlns:a16="http://schemas.microsoft.com/office/drawing/2014/main" id="{71FC9AC5-B71C-D59E-BD51-DFF103609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108" r="-4" b="21452"/>
          <a:stretch>
            <a:fillRect/>
          </a:stretch>
        </p:blipFill>
        <p:spPr bwMode="auto">
          <a:xfrm>
            <a:off x="8756073" y="136013"/>
            <a:ext cx="2312266" cy="16518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729E140-39AC-8299-80FE-B5DB95666864}"/>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271281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655D-FED2-7DF0-D0AB-ACF076854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A2252A-3693-C805-DFA0-BCCC7BCFC737}"/>
              </a:ext>
            </a:extLst>
          </p:cNvPr>
          <p:cNvSpPr>
            <a:spLocks noGrp="1"/>
          </p:cNvSpPr>
          <p:nvPr>
            <p:ph type="title"/>
          </p:nvPr>
        </p:nvSpPr>
        <p:spPr>
          <a:xfrm>
            <a:off x="676275" y="0"/>
            <a:ext cx="10677525" cy="1325563"/>
          </a:xfrm>
        </p:spPr>
        <p:txBody>
          <a:bodyPr>
            <a:normAutofit/>
          </a:bodyPr>
          <a:lstStyle/>
          <a:p>
            <a:pPr algn="l"/>
            <a:r>
              <a:rPr lang="en-GB" sz="4000" b="1" dirty="0">
                <a:solidFill>
                  <a:srgbClr val="0072C6"/>
                </a:solidFill>
                <a:latin typeface="Arial" pitchFamily="34" charset="0"/>
                <a:cs typeface="Arial" pitchFamily="34" charset="0"/>
              </a:rPr>
              <a:t>Our top priorities for this year and next</a:t>
            </a:r>
          </a:p>
        </p:txBody>
      </p:sp>
      <p:sp>
        <p:nvSpPr>
          <p:cNvPr id="3" name="Content Placeholder 2">
            <a:extLst>
              <a:ext uri="{FF2B5EF4-FFF2-40B4-BE49-F238E27FC236}">
                <a16:creationId xmlns:a16="http://schemas.microsoft.com/office/drawing/2014/main" id="{80F53D65-CEE2-CAD6-0FCC-6CA566141967}"/>
              </a:ext>
            </a:extLst>
          </p:cNvPr>
          <p:cNvSpPr>
            <a:spLocks noGrp="1"/>
          </p:cNvSpPr>
          <p:nvPr>
            <p:ph idx="1"/>
          </p:nvPr>
        </p:nvSpPr>
        <p:spPr>
          <a:xfrm>
            <a:off x="676275" y="1310273"/>
            <a:ext cx="11001375" cy="4904084"/>
          </a:xfrm>
        </p:spPr>
        <p:txBody>
          <a:bodyPr>
            <a:noAutofit/>
          </a:bodyPr>
          <a:lstStyle/>
          <a:p>
            <a:pPr marL="514350" indent="-514350" algn="l">
              <a:spcBef>
                <a:spcPts val="600"/>
              </a:spcBef>
              <a:spcAft>
                <a:spcPts val="300"/>
              </a:spcAft>
              <a:buAutoNum type="arabicPeriod"/>
            </a:pPr>
            <a:r>
              <a:rPr lang="en-GB" sz="2400" b="1" i="0" dirty="0">
                <a:effectLst/>
                <a:latin typeface="Arial" panose="020B0604020202020204" pitchFamily="34" charset="0"/>
                <a:cs typeface="Arial" panose="020B0604020202020204" pitchFamily="34" charset="0"/>
              </a:rPr>
              <a:t>Make sure everyone who needs urgent dental care can get it:</a:t>
            </a:r>
            <a:endParaRPr lang="en-GB" sz="2400" b="1" dirty="0">
              <a:latin typeface="Arial" panose="020B0604020202020204" pitchFamily="34" charset="0"/>
              <a:cs typeface="Arial" panose="020B0604020202020204" pitchFamily="34" charset="0"/>
            </a:endParaRPr>
          </a:p>
          <a:p>
            <a:pPr marL="800100" lvl="1" indent="-342900" algn="just">
              <a:tabLst>
                <a:tab pos="2637155" algn="ctr"/>
                <a:tab pos="5274310" algn="r"/>
                <a:tab pos="457200" algn="l"/>
                <a:tab pos="2637155" algn="ctr"/>
                <a:tab pos="5274310" algn="r"/>
              </a:tabLst>
            </a:pPr>
            <a:r>
              <a:rPr lang="en-GB" sz="2200" dirty="0">
                <a:effectLst/>
                <a:latin typeface="Arial" panose="020B0604020202020204" pitchFamily="34" charset="0"/>
                <a:ea typeface="Times New Roman" panose="02020603050405020304" pitchFamily="18" charset="0"/>
                <a:cs typeface="Arial" panose="020B0604020202020204" pitchFamily="34" charset="0"/>
              </a:rPr>
              <a:t>So far 14,000 out of the ICB's target of 16,298 urgent care appointments have been arranged to meet the Government commitment of 700k additional appointments. </a:t>
            </a:r>
          </a:p>
          <a:p>
            <a:pPr marL="800100" lvl="1" indent="-342900" algn="just">
              <a:tabLst>
                <a:tab pos="2637155" algn="ctr"/>
                <a:tab pos="5274310" algn="r"/>
                <a:tab pos="457200" algn="l"/>
                <a:tab pos="2637155" algn="ctr"/>
                <a:tab pos="5274310" algn="r"/>
              </a:tabLst>
            </a:pPr>
            <a:r>
              <a:rPr lang="en-GB" sz="2200" dirty="0">
                <a:effectLst/>
                <a:latin typeface="Arial" panose="020B0604020202020204" pitchFamily="34" charset="0"/>
                <a:ea typeface="Times New Roman" panose="02020603050405020304" pitchFamily="18" charset="0"/>
                <a:cs typeface="Arial" panose="020B0604020202020204" pitchFamily="34" charset="0"/>
              </a:rPr>
              <a:t>We will also arrange more appointments to stabilise dental issues at the same dentist.</a:t>
            </a:r>
          </a:p>
          <a:p>
            <a:pPr algn="l">
              <a:spcBef>
                <a:spcPts val="600"/>
              </a:spcBef>
              <a:spcAft>
                <a:spcPts val="300"/>
              </a:spcAft>
              <a:buNone/>
            </a:pPr>
            <a:r>
              <a:rPr lang="en-GB" sz="2400" dirty="0">
                <a:latin typeface="Arial" panose="020B0604020202020204" pitchFamily="34" charset="0"/>
                <a:cs typeface="Arial" pitchFamily="34" charset="0"/>
              </a:rPr>
              <a:t>2. </a:t>
            </a:r>
            <a:r>
              <a:rPr lang="en-GB" sz="2400" b="1" i="0" dirty="0">
                <a:effectLst/>
                <a:latin typeface="Arial" panose="020B0604020202020204" pitchFamily="34" charset="0"/>
                <a:cs typeface="Arial" panose="020B0604020202020204" pitchFamily="34" charset="0"/>
              </a:rPr>
              <a:t>Dental care for those most in need:</a:t>
            </a: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sz="2200" b="0" i="0" dirty="0">
                <a:effectLst/>
                <a:latin typeface="Arial" panose="020B0604020202020204" pitchFamily="34" charset="0"/>
                <a:cs typeface="Arial" panose="020B0604020202020204" pitchFamily="34" charset="0"/>
              </a:rPr>
              <a:t>Focus on reaching people who don’t usually get dental care.</a:t>
            </a:r>
          </a:p>
          <a:p>
            <a:pPr lvl="1">
              <a:spcBef>
                <a:spcPts val="300"/>
              </a:spcBef>
              <a:spcAft>
                <a:spcPts val="300"/>
              </a:spcAft>
            </a:pPr>
            <a:r>
              <a:rPr lang="en-GB" sz="2200" b="0" i="0" dirty="0">
                <a:effectLst/>
                <a:latin typeface="Arial" panose="020B0604020202020204" pitchFamily="34" charset="0"/>
                <a:cs typeface="Arial" panose="020B0604020202020204" pitchFamily="34" charset="0"/>
              </a:rPr>
              <a:t>Make sure the care process is very clear and quick.</a:t>
            </a:r>
          </a:p>
          <a:p>
            <a:pPr algn="l">
              <a:spcBef>
                <a:spcPts val="600"/>
              </a:spcBef>
              <a:spcAft>
                <a:spcPts val="300"/>
              </a:spcAft>
              <a:buNone/>
            </a:pPr>
            <a:r>
              <a:rPr lang="en-GB" sz="2400" dirty="0">
                <a:latin typeface="Arial" panose="020B0604020202020204" pitchFamily="34" charset="0"/>
                <a:cs typeface="Arial" panose="020B0604020202020204" pitchFamily="34" charset="0"/>
              </a:rPr>
              <a:t>3. </a:t>
            </a:r>
            <a:r>
              <a:rPr lang="en-GB" sz="2400" b="1" i="0" dirty="0">
                <a:effectLst/>
                <a:latin typeface="Arial" panose="020B0604020202020204" pitchFamily="34" charset="0"/>
                <a:cs typeface="Arial" panose="020B0604020202020204" pitchFamily="34" charset="0"/>
              </a:rPr>
              <a:t>Routine Dental Care Planning:</a:t>
            </a:r>
            <a:endParaRPr lang="en-GB" sz="2400" b="0" i="0" dirty="0">
              <a:effectLst/>
              <a:latin typeface="Arial" panose="020B0604020202020204" pitchFamily="34" charset="0"/>
              <a:cs typeface="Arial" panose="020B0604020202020204" pitchFamily="34" charset="0"/>
            </a:endParaRPr>
          </a:p>
          <a:p>
            <a:pPr lvl="1">
              <a:spcBef>
                <a:spcPts val="300"/>
              </a:spcBef>
              <a:spcAft>
                <a:spcPts val="300"/>
              </a:spcAft>
            </a:pPr>
            <a:r>
              <a:rPr lang="en-GB" sz="2200" dirty="0">
                <a:latin typeface="Arial" panose="020B0604020202020204" pitchFamily="34" charset="0"/>
                <a:cs typeface="Arial" panose="020B0604020202020204" pitchFamily="34" charset="0"/>
              </a:rPr>
              <a:t>As we mentioned earlier, we will target the areas most in need by refreshing and mapping out access data and mapping out the services around these areas with poor access to understand where we need to keep focusing our efforts and then keep funding going to stabilise these areas. </a:t>
            </a:r>
          </a:p>
        </p:txBody>
      </p:sp>
      <p:sp>
        <p:nvSpPr>
          <p:cNvPr id="4" name="Rectangle 3">
            <a:extLst>
              <a:ext uri="{FF2B5EF4-FFF2-40B4-BE49-F238E27FC236}">
                <a16:creationId xmlns:a16="http://schemas.microsoft.com/office/drawing/2014/main" id="{5DCCB8A1-9524-8594-0948-70604D7C87E0}"/>
              </a:ext>
            </a:extLst>
          </p:cNvPr>
          <p:cNvSpPr/>
          <p:nvPr/>
        </p:nvSpPr>
        <p:spPr>
          <a:xfrm>
            <a:off x="1524000" y="6453336"/>
            <a:ext cx="9144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
        <p:nvSpPr>
          <p:cNvPr id="5" name="Rectangle 4">
            <a:extLst>
              <a:ext uri="{FF2B5EF4-FFF2-40B4-BE49-F238E27FC236}">
                <a16:creationId xmlns:a16="http://schemas.microsoft.com/office/drawing/2014/main" id="{C98D61AD-CBD6-5F49-2AA6-854A7EBA15CA}"/>
              </a:ext>
            </a:extLst>
          </p:cNvPr>
          <p:cNvSpPr/>
          <p:nvPr/>
        </p:nvSpPr>
        <p:spPr>
          <a:xfrm>
            <a:off x="0" y="6453336"/>
            <a:ext cx="12192000" cy="404664"/>
          </a:xfrm>
          <a:prstGeom prst="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NHS Derby and Derbyshire Integrated Care Board</a:t>
            </a:r>
          </a:p>
        </p:txBody>
      </p:sp>
    </p:spTree>
    <p:extLst>
      <p:ext uri="{BB962C8B-B14F-4D97-AF65-F5344CB8AC3E}">
        <p14:creationId xmlns:p14="http://schemas.microsoft.com/office/powerpoint/2010/main" val="474405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74cac5ae-b92c-4787-87f6-5c8155067141"/>
  <p:tag name="SLIDO_EVENT_UUID" val="f948f7ee-3c5c-48b5-b97d-28f3810bf270"/>
  <p:tag name="SLIDO_EVENT_SECTION_UUID" val="cfba0092-a78d-4f27-8735-0112ee4fd24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A467071F9124386457461925A1E19" ma:contentTypeVersion="13" ma:contentTypeDescription="Create a new document." ma:contentTypeScope="" ma:versionID="0ef810f9148a33efc2d34bdce0c2001e">
  <xsd:schema xmlns:xsd="http://www.w3.org/2001/XMLSchema" xmlns:xs="http://www.w3.org/2001/XMLSchema" xmlns:p="http://schemas.microsoft.com/office/2006/metadata/properties" xmlns:ns2="d5b7d5fd-40b1-41f5-82ce-1b57934722bb" xmlns:ns3="0ca22bcb-f6d5-4632-a050-afff03f55f9e" targetNamespace="http://schemas.microsoft.com/office/2006/metadata/properties" ma:root="true" ma:fieldsID="901d74df286c5ab76e373ddd928e8f5f" ns2:_="" ns3:_="">
    <xsd:import namespace="d5b7d5fd-40b1-41f5-82ce-1b57934722bb"/>
    <xsd:import namespace="0ca22bcb-f6d5-4632-a050-afff03f55f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GenerationTime" minOccurs="0"/>
                <xsd:element ref="ns2:MediaServiceEventHashCode"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7d5fd-40b1-41f5-82ce-1b5793472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ca22bcb-f6d5-4632-a050-afff03f55f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5b7d5fd-40b1-41f5-82ce-1b57934722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C39053-AC55-474F-80F2-87BBD4D703DA}"/>
</file>

<file path=customXml/itemProps2.xml><?xml version="1.0" encoding="utf-8"?>
<ds:datastoreItem xmlns:ds="http://schemas.openxmlformats.org/officeDocument/2006/customXml" ds:itemID="{1F687F6A-C03E-43D0-B23F-D307E90A02AE}"/>
</file>

<file path=customXml/itemProps3.xml><?xml version="1.0" encoding="utf-8"?>
<ds:datastoreItem xmlns:ds="http://schemas.openxmlformats.org/officeDocument/2006/customXml" ds:itemID="{5759E99F-2248-43E2-B6F3-2510B0C5D9F4}"/>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1834</TotalTime>
  <Words>1739</Words>
  <Application>Microsoft Office PowerPoint</Application>
  <PresentationFormat>Widescreen</PresentationFormat>
  <Paragraphs>128</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PowerPoint Presentation</vt:lpstr>
      <vt:lpstr>During this session we will…</vt:lpstr>
      <vt:lpstr>Introduction to Derbyshire Dental</vt:lpstr>
      <vt:lpstr>About accessing an NHS dentist</vt:lpstr>
      <vt:lpstr>Achievement highlights 2024/25 </vt:lpstr>
      <vt:lpstr>PowerPoint Presentation</vt:lpstr>
      <vt:lpstr>Access improvements</vt:lpstr>
      <vt:lpstr>Our road to recovery</vt:lpstr>
      <vt:lpstr>Our top priorities for this year and next</vt:lpstr>
      <vt:lpstr>Our top priorities for this year and next</vt:lpstr>
      <vt:lpstr>Did you know…</vt:lpstr>
      <vt:lpstr>Informing our population</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MORTON, Hannah (NHS DERBY AND DERBYSHIRE ICB - 15M)</cp:lastModifiedBy>
  <cp:revision>8</cp:revision>
  <dcterms:created xsi:type="dcterms:W3CDTF">2022-07-06T15:06:00Z</dcterms:created>
  <dcterms:modified xsi:type="dcterms:W3CDTF">2025-07-17T15:44:53Z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0x010100A8EA467071F9124386457461925A1E19</vt:lpwstr>
  </property>
</Properties>
</file>